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3" r:id="rId7"/>
    <p:sldId id="264" r:id="rId8"/>
    <p:sldId id="260" r:id="rId9"/>
    <p:sldId id="262" r:id="rId10"/>
    <p:sldId id="261"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14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2015/3/21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elauto.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eelauto.net/mv/look_mv.asp?id=74" TargetMode="Externa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feelauto.net/mv/look_mv.asp?id=21" TargetMode="External"/><Relationship Id="rId1" Type="http://schemas.openxmlformats.org/officeDocument/2006/relationships/slideLayout" Target="../slideLayouts/slideLayout2.xml"/><Relationship Id="rId6" Type="http://schemas.openxmlformats.org/officeDocument/2006/relationships/hyperlink" Target="http://www.feelauto.net/mv/look_mv.asp?id=78" TargetMode="External"/><Relationship Id="rId5" Type="http://schemas.openxmlformats.org/officeDocument/2006/relationships/image" Target="../media/image30.jpeg"/><Relationship Id="rId4" Type="http://schemas.openxmlformats.org/officeDocument/2006/relationships/hyperlink" Target="http://www.feelauto.net/mv/look_mv.asp?id=34" TargetMode="External"/><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www.feelauto.net/mv/look_mv.asp?id=18"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feelauto.net/mv/look_mv.asp?id=19" TargetMode="External"/><Relationship Id="rId5" Type="http://schemas.openxmlformats.org/officeDocument/2006/relationships/image" Target="../media/image8.jpeg"/><Relationship Id="rId4" Type="http://schemas.openxmlformats.org/officeDocument/2006/relationships/hyperlink" Target="http://www.feelauto.net/mv/look_mv.asp?id=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eelauto.net/m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p.feelauto.ne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feelauto.net/auto_shoot/look_lshoot.asp?id=20131229162202" TargetMode="External"/><Relationship Id="rId13" Type="http://schemas.openxmlformats.org/officeDocument/2006/relationships/image" Target="../media/image17.jpeg"/><Relationship Id="rId18" Type="http://schemas.openxmlformats.org/officeDocument/2006/relationships/hyperlink" Target="http://www.feelauto.net/auto_shoot/look_lshoot.asp?id=20131229235447" TargetMode="Externa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hyperlink" Target="http://www.feelauto.net/auto_shoot/look_lshoot.asp?id=20131229235047" TargetMode="External"/><Relationship Id="rId17" Type="http://schemas.openxmlformats.org/officeDocument/2006/relationships/image" Target="../media/image19.jpeg"/><Relationship Id="rId2" Type="http://schemas.openxmlformats.org/officeDocument/2006/relationships/hyperlink" Target="http://www.feelauto.net/auto_shoot/look_lshoot.asp?id=20131229005039" TargetMode="External"/><Relationship Id="rId16" Type="http://schemas.openxmlformats.org/officeDocument/2006/relationships/hyperlink" Target="http://www.feelauto.net/auto_shoot/look_lshoot.asp?id=20131229181009" TargetMode="External"/><Relationship Id="rId1" Type="http://schemas.openxmlformats.org/officeDocument/2006/relationships/slideLayout" Target="../slideLayouts/slideLayout2.xml"/><Relationship Id="rId6" Type="http://schemas.openxmlformats.org/officeDocument/2006/relationships/hyperlink" Target="http://www.feelauto.net/auto_shoot/look_lshoot.asp?id=20131229144112"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18.jpeg"/><Relationship Id="rId10" Type="http://schemas.openxmlformats.org/officeDocument/2006/relationships/hyperlink" Target="http://www.feelauto.net/auto_shoot/look_lshoot.asp?id=20131229235605" TargetMode="External"/><Relationship Id="rId19" Type="http://schemas.openxmlformats.org/officeDocument/2006/relationships/image" Target="../media/image20.jpeg"/><Relationship Id="rId4" Type="http://schemas.openxmlformats.org/officeDocument/2006/relationships/hyperlink" Target="http://www.feelauto.net/auto_shoot/look_lshoot.asp?id=20131229143642" TargetMode="External"/><Relationship Id="rId9" Type="http://schemas.openxmlformats.org/officeDocument/2006/relationships/image" Target="../media/image15.jpeg"/><Relationship Id="rId14" Type="http://schemas.openxmlformats.org/officeDocument/2006/relationships/hyperlink" Target="http://www.feelauto.net/auto_shoot/look_lshoot.asp?id=2013122917364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feelauto.net/feelauto/feelauto_163.asp" TargetMode="External"/><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hyperlink" Target="http://www.feelauto.net/mv/look_mv.asp?id=29" TargetMode="External"/><Relationship Id="rId1" Type="http://schemas.openxmlformats.org/officeDocument/2006/relationships/slideLayout" Target="../slideLayouts/slideLayout2.xml"/><Relationship Id="rId6" Type="http://schemas.openxmlformats.org/officeDocument/2006/relationships/hyperlink" Target="http://www.feelauto.net/mv/look_mv.asp?id=41" TargetMode="External"/><Relationship Id="rId11" Type="http://schemas.openxmlformats.org/officeDocument/2006/relationships/hyperlink" Target="http://www.feelauto.net/mv/look_mv.asp?id=60" TargetMode="External"/><Relationship Id="rId5" Type="http://schemas.openxmlformats.org/officeDocument/2006/relationships/hyperlink" Target="http://www.feelauto.net/mv/look_mv.asp?id=42" TargetMode="External"/><Relationship Id="rId10" Type="http://schemas.openxmlformats.org/officeDocument/2006/relationships/image" Target="../media/image24.jpeg"/><Relationship Id="rId4" Type="http://schemas.openxmlformats.org/officeDocument/2006/relationships/hyperlink" Target="http://www.feelauto.net/mv/look_mv.asp?id=43" TargetMode="Externa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hyperlink" Target="http://www.feelauto.net/mv/look_mv.asp?id=52" TargetMode="External"/><Relationship Id="rId2" Type="http://schemas.openxmlformats.org/officeDocument/2006/relationships/hyperlink" Target="http://www.feelauto.net/mv/look_mv.asp?id=34"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feelauto.net/mv/look_mv.asp?id=40" TargetMode="External"/><Relationship Id="rId10" Type="http://schemas.openxmlformats.org/officeDocument/2006/relationships/image" Target="../media/image28.jpeg"/><Relationship Id="rId4" Type="http://schemas.openxmlformats.org/officeDocument/2006/relationships/hyperlink" Target="http://www.feelauto.net/mv/look_mv.asp?id=45" TargetMode="External"/><Relationship Id="rId9" Type="http://schemas.openxmlformats.org/officeDocument/2006/relationships/hyperlink" Target="http://www.feelauto.net/mv/look_mv.asp?id=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eel\Desktop\feelautoman.jpg"/>
          <p:cNvPicPr>
            <a:picLocks noChangeAspect="1" noChangeArrowheads="1"/>
          </p:cNvPicPr>
          <p:nvPr/>
        </p:nvPicPr>
        <p:blipFill>
          <a:blip r:embed="rId2"/>
          <a:srcRect/>
          <a:stretch>
            <a:fillRect/>
          </a:stretch>
        </p:blipFill>
        <p:spPr bwMode="auto">
          <a:xfrm>
            <a:off x="0" y="1214422"/>
            <a:ext cx="9123825" cy="5643602"/>
          </a:xfrm>
          <a:prstGeom prst="rect">
            <a:avLst/>
          </a:prstGeom>
          <a:noFill/>
        </p:spPr>
      </p:pic>
      <p:sp>
        <p:nvSpPr>
          <p:cNvPr id="5" name="TextBox 4"/>
          <p:cNvSpPr txBox="1"/>
          <p:nvPr/>
        </p:nvSpPr>
        <p:spPr>
          <a:xfrm>
            <a:off x="428596" y="285728"/>
            <a:ext cx="8715436" cy="677108"/>
          </a:xfrm>
          <a:prstGeom prst="rect">
            <a:avLst/>
          </a:prstGeom>
          <a:noFill/>
        </p:spPr>
        <p:txBody>
          <a:bodyPr wrap="square" rtlCol="0">
            <a:spAutoFit/>
          </a:bodyPr>
          <a:lstStyle/>
          <a:p>
            <a:r>
              <a:rPr lang="en-US" altLang="zh-CN" sz="3800" dirty="0" err="1" smtClean="0">
                <a:latin typeface="Cooper Black" pitchFamily="18" charset="0"/>
              </a:rPr>
              <a:t>Feelauto</a:t>
            </a:r>
            <a:r>
              <a:rPr lang="en-US" altLang="zh-CN" sz="3800" dirty="0" smtClean="0"/>
              <a:t> </a:t>
            </a:r>
            <a:r>
              <a:rPr lang="zh-CN" altLang="en-US" sz="3800" b="1" dirty="0" smtClean="0">
                <a:latin typeface="微软雅黑" pitchFamily="34" charset="-122"/>
                <a:ea typeface="微软雅黑" pitchFamily="34" charset="-122"/>
              </a:rPr>
              <a:t>感触汽车驾控</a:t>
            </a:r>
            <a:r>
              <a:rPr lang="en-US" altLang="zh-CN" sz="3800" b="1" dirty="0" smtClean="0">
                <a:latin typeface="微软雅黑" pitchFamily="34" charset="-122"/>
                <a:ea typeface="微软雅黑" pitchFamily="34" charset="-122"/>
              </a:rPr>
              <a:t>/</a:t>
            </a:r>
            <a:r>
              <a:rPr lang="zh-CN" altLang="en-US" sz="3800" b="1" dirty="0" smtClean="0">
                <a:latin typeface="微软雅黑" pitchFamily="34" charset="-122"/>
                <a:ea typeface="微软雅黑" pitchFamily="34" charset="-122"/>
              </a:rPr>
              <a:t>拍摄团队</a:t>
            </a:r>
            <a:endParaRPr lang="zh-CN" altLang="en-US" sz="3800" b="1" dirty="0">
              <a:latin typeface="微软雅黑" pitchFamily="34" charset="-122"/>
              <a:ea typeface="微软雅黑" pitchFamily="34" charset="-122"/>
            </a:endParaRPr>
          </a:p>
        </p:txBody>
      </p:sp>
      <p:sp>
        <p:nvSpPr>
          <p:cNvPr id="6" name="TextBox 5"/>
          <p:cNvSpPr txBox="1"/>
          <p:nvPr/>
        </p:nvSpPr>
        <p:spPr>
          <a:xfrm>
            <a:off x="214282" y="6068817"/>
            <a:ext cx="4286280" cy="646331"/>
          </a:xfrm>
          <a:prstGeom prst="rect">
            <a:avLst/>
          </a:prstGeom>
          <a:noFill/>
        </p:spPr>
        <p:txBody>
          <a:bodyPr wrap="square" rtlCol="0">
            <a:spAutoFit/>
          </a:bodyPr>
          <a:lstStyle/>
          <a:p>
            <a:r>
              <a:rPr lang="en-US" altLang="zh-CN" sz="3600" dirty="0" smtClean="0">
                <a:latin typeface="Mathmos Original" pitchFamily="2" charset="0"/>
                <a:hlinkClick r:id="rId3"/>
              </a:rPr>
              <a:t>Feelauto.net</a:t>
            </a:r>
            <a:endParaRPr lang="en-US" altLang="zh-CN" sz="3600" dirty="0" smtClean="0">
              <a:latin typeface="Mathmos Original"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62"/>
            <a:ext cx="8229600" cy="1143000"/>
          </a:xfrm>
        </p:spPr>
        <p:txBody>
          <a:bodyPr/>
          <a:lstStyle/>
          <a:p>
            <a:r>
              <a:rPr lang="en-US" altLang="zh-CN" dirty="0" err="1" smtClean="0">
                <a:latin typeface="Cooper Black" pitchFamily="18" charset="0"/>
              </a:rPr>
              <a:t>Feelauto</a:t>
            </a:r>
            <a:r>
              <a:rPr lang="zh-CN" altLang="en-US" dirty="0" smtClean="0"/>
              <a:t> </a:t>
            </a:r>
            <a:r>
              <a:rPr lang="zh-CN" altLang="en-US" b="1" dirty="0" smtClean="0">
                <a:latin typeface="微软雅黑" pitchFamily="34" charset="-122"/>
                <a:ea typeface="微软雅黑" pitchFamily="34" charset="-122"/>
              </a:rPr>
              <a:t>案例精选</a:t>
            </a:r>
          </a:p>
        </p:txBody>
      </p:sp>
      <p:sp>
        <p:nvSpPr>
          <p:cNvPr id="13" name="TextBox 12"/>
          <p:cNvSpPr txBox="1"/>
          <p:nvPr/>
        </p:nvSpPr>
        <p:spPr>
          <a:xfrm>
            <a:off x="142844" y="2905780"/>
            <a:ext cx="2857520" cy="646331"/>
          </a:xfrm>
          <a:prstGeom prst="rect">
            <a:avLst/>
          </a:prstGeom>
          <a:solidFill>
            <a:srgbClr val="FF0000"/>
          </a:solidFill>
        </p:spPr>
        <p:txBody>
          <a:bodyPr wrap="square" rtlCol="0">
            <a:spAutoFit/>
          </a:bodyPr>
          <a:lstStyle/>
          <a:p>
            <a:r>
              <a:rPr lang="en-US" altLang="zh-CN" dirty="0" smtClean="0">
                <a:latin typeface="Mathmos Original" pitchFamily="2" charset="0"/>
              </a:rPr>
              <a:t>Test</a:t>
            </a:r>
            <a:r>
              <a:rPr lang="zh-CN" altLang="en-US" dirty="0" smtClean="0">
                <a:latin typeface="Mathmos Original" pitchFamily="2" charset="0"/>
              </a:rPr>
              <a:t> </a:t>
            </a:r>
            <a:r>
              <a:rPr lang="en-US" altLang="zh-CN" dirty="0" smtClean="0">
                <a:latin typeface="Mathmos Original" pitchFamily="2" charset="0"/>
              </a:rPr>
              <a:t>VW</a:t>
            </a:r>
            <a:r>
              <a:rPr lang="zh-CN" altLang="en-US" dirty="0" smtClean="0">
                <a:latin typeface="Mathmos Original" pitchFamily="2" charset="0"/>
              </a:rPr>
              <a:t> </a:t>
            </a:r>
            <a:r>
              <a:rPr lang="en-US" dirty="0" err="1" smtClean="0">
                <a:latin typeface="Mathmos Original" pitchFamily="2" charset="0"/>
              </a:rPr>
              <a:t>Amarok</a:t>
            </a:r>
            <a:endParaRPr lang="en-US" dirty="0" smtClean="0">
              <a:latin typeface="Mathmos Original" pitchFamily="2" charset="0"/>
            </a:endParaRPr>
          </a:p>
          <a:p>
            <a:r>
              <a:rPr lang="zh-CN" altLang="en-US" b="1" dirty="0" smtClean="0">
                <a:latin typeface="微软雅黑" pitchFamily="34" charset="-122"/>
                <a:ea typeface="微软雅黑" pitchFamily="34" charset="-122"/>
              </a:rPr>
              <a:t>大众皮卡国内场地首测</a:t>
            </a:r>
            <a:endParaRPr lang="zh-CN" altLang="en-US" b="1" dirty="0">
              <a:latin typeface="微软雅黑" pitchFamily="34" charset="-122"/>
              <a:ea typeface="微软雅黑" pitchFamily="34" charset="-122"/>
            </a:endParaRPr>
          </a:p>
        </p:txBody>
      </p:sp>
      <p:sp>
        <p:nvSpPr>
          <p:cNvPr id="14" name="TextBox 13"/>
          <p:cNvSpPr txBox="1"/>
          <p:nvPr/>
        </p:nvSpPr>
        <p:spPr>
          <a:xfrm>
            <a:off x="142844" y="3571876"/>
            <a:ext cx="2857520" cy="830997"/>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进口大众的皮卡</a:t>
            </a:r>
            <a:r>
              <a:rPr lang="en-US" altLang="zh-CN" sz="1200" b="1" dirty="0" err="1" smtClean="0">
                <a:latin typeface="微软雅黑" pitchFamily="34" charset="-122"/>
                <a:ea typeface="微软雅黑" pitchFamily="34" charset="-122"/>
              </a:rPr>
              <a:t>Amarok</a:t>
            </a:r>
            <a:r>
              <a:rPr lang="zh-CN" altLang="en-US" sz="1200" b="1" dirty="0" smtClean="0">
                <a:latin typeface="微软雅黑" pitchFamily="34" charset="-122"/>
                <a:ea typeface="微软雅黑" pitchFamily="34" charset="-122"/>
              </a:rPr>
              <a:t>未来即将进入中国，我们提前来感受一下它在道路上的行驶表现！</a:t>
            </a:r>
            <a:endParaRPr lang="en-US" altLang="zh-CN" sz="1200" b="1" dirty="0" smtClean="0">
              <a:latin typeface="微软雅黑" pitchFamily="34" charset="-122"/>
              <a:ea typeface="微软雅黑" pitchFamily="34" charset="-122"/>
            </a:endParaRPr>
          </a:p>
          <a:p>
            <a:endParaRPr lang="zh-CN" altLang="en-US" sz="1200" dirty="0" smtClean="0"/>
          </a:p>
        </p:txBody>
      </p:sp>
      <p:sp>
        <p:nvSpPr>
          <p:cNvPr id="15" name="TextBox 14"/>
          <p:cNvSpPr txBox="1"/>
          <p:nvPr/>
        </p:nvSpPr>
        <p:spPr>
          <a:xfrm>
            <a:off x="142844" y="4191664"/>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2"/>
              </a:rPr>
              <a:t>http://www.feelauto.net/mv/look_mv.asp?id=21</a:t>
            </a:r>
            <a:endParaRPr lang="zh-CN" altLang="en-US" sz="1400" dirty="0"/>
          </a:p>
        </p:txBody>
      </p:sp>
      <p:pic>
        <p:nvPicPr>
          <p:cNvPr id="5124" name="Picture 4" descr="C:\Users\Feel\Desktop\21.jpg">
            <a:hlinkClick r:id="rId2"/>
          </p:cNvPr>
          <p:cNvPicPr>
            <a:picLocks noChangeAspect="1" noChangeArrowheads="1"/>
          </p:cNvPicPr>
          <p:nvPr/>
        </p:nvPicPr>
        <p:blipFill>
          <a:blip r:embed="rId3"/>
          <a:srcRect/>
          <a:stretch>
            <a:fillRect/>
          </a:stretch>
        </p:blipFill>
        <p:spPr bwMode="auto">
          <a:xfrm>
            <a:off x="214282" y="905516"/>
            <a:ext cx="2714644" cy="1767675"/>
          </a:xfrm>
          <a:prstGeom prst="rect">
            <a:avLst/>
          </a:prstGeom>
          <a:noFill/>
          <a:effectLst>
            <a:glow rad="228600">
              <a:schemeClr val="accent1">
                <a:satMod val="175000"/>
                <a:alpha val="40000"/>
              </a:schemeClr>
            </a:glow>
          </a:effectLst>
        </p:spPr>
      </p:pic>
      <p:pic>
        <p:nvPicPr>
          <p:cNvPr id="20" name="Picture 4" descr="C:\Users\Feel\Desktop\34.jpg">
            <a:hlinkClick r:id="rId4"/>
          </p:cNvPr>
          <p:cNvPicPr>
            <a:picLocks noChangeAspect="1" noChangeArrowheads="1"/>
          </p:cNvPicPr>
          <p:nvPr/>
        </p:nvPicPr>
        <p:blipFill>
          <a:blip r:embed="rId5"/>
          <a:srcRect/>
          <a:stretch>
            <a:fillRect/>
          </a:stretch>
        </p:blipFill>
        <p:spPr bwMode="auto">
          <a:xfrm>
            <a:off x="3214678" y="928670"/>
            <a:ext cx="2730500" cy="1778000"/>
          </a:xfrm>
          <a:prstGeom prst="rect">
            <a:avLst/>
          </a:prstGeom>
          <a:noFill/>
          <a:effectLst>
            <a:glow rad="228600">
              <a:schemeClr val="accent1">
                <a:satMod val="175000"/>
                <a:alpha val="40000"/>
              </a:schemeClr>
            </a:glow>
          </a:effectLst>
        </p:spPr>
      </p:pic>
      <p:sp>
        <p:nvSpPr>
          <p:cNvPr id="21" name="TextBox 20"/>
          <p:cNvSpPr txBox="1"/>
          <p:nvPr/>
        </p:nvSpPr>
        <p:spPr>
          <a:xfrm>
            <a:off x="3143240" y="2905780"/>
            <a:ext cx="2857520" cy="646331"/>
          </a:xfrm>
          <a:prstGeom prst="rect">
            <a:avLst/>
          </a:prstGeom>
          <a:solidFill>
            <a:srgbClr val="92D050"/>
          </a:solidFill>
        </p:spPr>
        <p:txBody>
          <a:bodyPr wrap="square" rtlCol="0">
            <a:spAutoFit/>
          </a:bodyPr>
          <a:lstStyle/>
          <a:p>
            <a:r>
              <a:rPr lang="en-US" dirty="0" smtClean="0">
                <a:latin typeface="Mathmos Original" pitchFamily="2" charset="0"/>
              </a:rPr>
              <a:t>Jaguar XF 3.0</a:t>
            </a:r>
          </a:p>
          <a:p>
            <a:r>
              <a:rPr lang="zh-CN" altLang="en-US" b="1" dirty="0" smtClean="0">
                <a:latin typeface="微软雅黑" pitchFamily="34" charset="-122"/>
                <a:ea typeface="微软雅黑" pitchFamily="34" charset="-122"/>
              </a:rPr>
              <a:t>特技秀航拍</a:t>
            </a:r>
            <a:endParaRPr lang="zh-CN" altLang="en-US" b="1" dirty="0">
              <a:latin typeface="微软雅黑" pitchFamily="34" charset="-122"/>
              <a:ea typeface="微软雅黑" pitchFamily="34" charset="-122"/>
            </a:endParaRPr>
          </a:p>
        </p:txBody>
      </p:sp>
      <p:sp>
        <p:nvSpPr>
          <p:cNvPr id="22" name="TextBox 21"/>
          <p:cNvSpPr txBox="1"/>
          <p:nvPr/>
        </p:nvSpPr>
        <p:spPr>
          <a:xfrm>
            <a:off x="3143240" y="3571876"/>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我们用</a:t>
            </a:r>
            <a:r>
              <a:rPr lang="en-US" altLang="zh-CN" sz="1200" b="1" dirty="0" smtClean="0">
                <a:latin typeface="微软雅黑" pitchFamily="34" charset="-122"/>
                <a:ea typeface="微软雅黑" pitchFamily="34" charset="-122"/>
              </a:rPr>
              <a:t>Jaguar XF 3.0</a:t>
            </a:r>
            <a:r>
              <a:rPr lang="zh-CN" altLang="en-US" sz="1200" b="1" dirty="0" smtClean="0">
                <a:latin typeface="微软雅黑" pitchFamily="34" charset="-122"/>
                <a:ea typeface="微软雅黑" pitchFamily="34" charset="-122"/>
              </a:rPr>
              <a:t>在地上拉了些烟儿</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从空中俯视效果还不错！</a:t>
            </a:r>
            <a:endParaRPr lang="en-US" altLang="zh-CN" sz="1200" b="1" dirty="0" smtClean="0">
              <a:latin typeface="微软雅黑" pitchFamily="34" charset="-122"/>
              <a:ea typeface="微软雅黑" pitchFamily="34" charset="-122"/>
            </a:endParaRPr>
          </a:p>
          <a:p>
            <a:endParaRPr lang="zh-CN" altLang="en-US" sz="1200" dirty="0" smtClean="0"/>
          </a:p>
        </p:txBody>
      </p:sp>
      <p:sp>
        <p:nvSpPr>
          <p:cNvPr id="23" name="TextBox 22"/>
          <p:cNvSpPr txBox="1"/>
          <p:nvPr/>
        </p:nvSpPr>
        <p:spPr>
          <a:xfrm>
            <a:off x="3143240" y="4191664"/>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4"/>
              </a:rPr>
              <a:t>http://www.feelauto.net/mv/look_mv.asp?id=34</a:t>
            </a:r>
            <a:endParaRPr lang="zh-CN" altLang="en-US" sz="1400" dirty="0"/>
          </a:p>
        </p:txBody>
      </p:sp>
      <p:sp>
        <p:nvSpPr>
          <p:cNvPr id="26" name="TextBox 25"/>
          <p:cNvSpPr txBox="1"/>
          <p:nvPr/>
        </p:nvSpPr>
        <p:spPr>
          <a:xfrm>
            <a:off x="6286512" y="4889384"/>
            <a:ext cx="2500330" cy="1754326"/>
          </a:xfrm>
          <a:prstGeom prst="rect">
            <a:avLst/>
          </a:prstGeom>
          <a:solidFill>
            <a:schemeClr val="accent5">
              <a:lumMod val="20000"/>
              <a:lumOff val="80000"/>
            </a:schemeClr>
          </a:solidFill>
          <a:ln>
            <a:solidFill>
              <a:srgbClr val="0070C0"/>
            </a:solidFill>
          </a:ln>
          <a:effectLst>
            <a:outerShdw blurRad="190500" sx="86000" sy="86000" algn="ctr" rotWithShape="0">
              <a:srgbClr val="00B050">
                <a:alpha val="21000"/>
              </a:srgbClr>
            </a:outerShdw>
          </a:effectLst>
        </p:spPr>
        <p:txBody>
          <a:bodyPr wrap="square" rtlCol="0">
            <a:spAutoFit/>
            <a:scene3d>
              <a:camera prst="orthographicFront"/>
              <a:lightRig rig="sunset" dir="t"/>
            </a:scene3d>
            <a:sp3d prstMaterial="metal"/>
          </a:bodyPr>
          <a:lstStyle/>
          <a:p>
            <a:r>
              <a:rPr lang="zh-CN" altLang="en-US" b="1" dirty="0" smtClean="0">
                <a:solidFill>
                  <a:srgbClr val="00B050"/>
                </a:solidFill>
                <a:latin typeface="微软雅黑" pitchFamily="34" charset="-122"/>
                <a:ea typeface="微软雅黑" pitchFamily="34" charset="-122"/>
              </a:rPr>
              <a:t>温馨提示：</a:t>
            </a:r>
            <a:endParaRPr lang="en-US" altLang="zh-CN" b="1" dirty="0" smtClean="0">
              <a:solidFill>
                <a:srgbClr val="00B05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如果您的电脑已经连入互联网，您可以直接用鼠标点图片或下面的连接打开并欣赏高清视频及图片案例。</a:t>
            </a:r>
            <a:endParaRPr lang="zh-CN" altLang="en-US" dirty="0">
              <a:latin typeface="微软雅黑" pitchFamily="34" charset="-122"/>
              <a:ea typeface="微软雅黑" pitchFamily="34" charset="-122"/>
            </a:endParaRPr>
          </a:p>
        </p:txBody>
      </p:sp>
      <p:sp>
        <p:nvSpPr>
          <p:cNvPr id="37" name="TextBox 36"/>
          <p:cNvSpPr txBox="1"/>
          <p:nvPr/>
        </p:nvSpPr>
        <p:spPr>
          <a:xfrm>
            <a:off x="6143636" y="2882626"/>
            <a:ext cx="2857520" cy="646331"/>
          </a:xfrm>
          <a:prstGeom prst="rect">
            <a:avLst/>
          </a:prstGeom>
          <a:solidFill>
            <a:schemeClr val="tx2">
              <a:lumMod val="40000"/>
              <a:lumOff val="60000"/>
            </a:schemeClr>
          </a:solidFill>
        </p:spPr>
        <p:txBody>
          <a:bodyPr wrap="square" rtlCol="0">
            <a:spAutoFit/>
          </a:bodyPr>
          <a:lstStyle/>
          <a:p>
            <a:r>
              <a:rPr lang="zh-CN" altLang="en-US" b="1" dirty="0" smtClean="0">
                <a:latin typeface="微软雅黑" pitchFamily="34" charset="-122"/>
                <a:ea typeface="微软雅黑" pitchFamily="34" charset="-122"/>
              </a:rPr>
              <a:t>碳烧天际的蓝 </a:t>
            </a:r>
            <a:r>
              <a:rPr lang="en-US" altLang="zh-CN" dirty="0" smtClean="0">
                <a:latin typeface="Mathmos Original" pitchFamily="2" charset="0"/>
              </a:rPr>
              <a:t>BMW M3</a:t>
            </a:r>
            <a:r>
              <a:rPr lang="zh-CN" altLang="en-US" b="1" dirty="0" smtClean="0">
                <a:latin typeface="微软雅黑" pitchFamily="34" charset="-122"/>
                <a:ea typeface="微软雅黑" pitchFamily="34" charset="-122"/>
              </a:rPr>
              <a:t>山路游走航拍</a:t>
            </a:r>
          </a:p>
        </p:txBody>
      </p:sp>
      <p:sp>
        <p:nvSpPr>
          <p:cNvPr id="38" name="TextBox 37"/>
          <p:cNvSpPr txBox="1"/>
          <p:nvPr/>
        </p:nvSpPr>
        <p:spPr>
          <a:xfrm>
            <a:off x="6143636" y="3548722"/>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爱卡汽车在山路上试驾</a:t>
            </a:r>
            <a:r>
              <a:rPr lang="en-US" altLang="zh-CN" sz="1200" b="1" dirty="0" smtClean="0">
                <a:latin typeface="微软雅黑" pitchFamily="34" charset="-122"/>
                <a:ea typeface="微软雅黑" pitchFamily="34" charset="-122"/>
              </a:rPr>
              <a:t>BMW M3</a:t>
            </a:r>
            <a:r>
              <a:rPr lang="zh-CN" altLang="en-US" sz="1200" b="1" dirty="0" smtClean="0">
                <a:latin typeface="微软雅黑" pitchFamily="34" charset="-122"/>
                <a:ea typeface="微软雅黑" pitchFamily="34" charset="-122"/>
              </a:rPr>
              <a:t>的航拍花絮集锦！</a:t>
            </a:r>
            <a:endParaRPr lang="en-US" altLang="zh-CN" sz="1200" b="1" dirty="0" smtClean="0">
              <a:latin typeface="微软雅黑" pitchFamily="34" charset="-122"/>
              <a:ea typeface="微软雅黑" pitchFamily="34" charset="-122"/>
            </a:endParaRPr>
          </a:p>
          <a:p>
            <a:endParaRPr lang="zh-CN" altLang="en-US" sz="1200" dirty="0" smtClean="0"/>
          </a:p>
        </p:txBody>
      </p:sp>
      <p:sp>
        <p:nvSpPr>
          <p:cNvPr id="39" name="TextBox 38"/>
          <p:cNvSpPr txBox="1"/>
          <p:nvPr/>
        </p:nvSpPr>
        <p:spPr>
          <a:xfrm>
            <a:off x="6143636" y="4168510"/>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6"/>
              </a:rPr>
              <a:t>http://www.feelauto.net/mv/look_mv.asp?id=78</a:t>
            </a:r>
            <a:endParaRPr lang="zh-CN" altLang="en-US" sz="1400" dirty="0"/>
          </a:p>
        </p:txBody>
      </p:sp>
      <p:pic>
        <p:nvPicPr>
          <p:cNvPr id="2050" name="Picture 2" descr="C:\Users\Administrator\Desktop\78.jpg">
            <a:hlinkClick r:id="rId6"/>
          </p:cNvPr>
          <p:cNvPicPr>
            <a:picLocks noChangeAspect="1" noChangeArrowheads="1"/>
          </p:cNvPicPr>
          <p:nvPr/>
        </p:nvPicPr>
        <p:blipFill>
          <a:blip r:embed="rId7"/>
          <a:srcRect/>
          <a:stretch>
            <a:fillRect/>
          </a:stretch>
        </p:blipFill>
        <p:spPr bwMode="auto">
          <a:xfrm>
            <a:off x="6215074" y="928670"/>
            <a:ext cx="2730500" cy="1778000"/>
          </a:xfrm>
          <a:prstGeom prst="rect">
            <a:avLst/>
          </a:prstGeom>
          <a:noFill/>
          <a:effectLst>
            <a:glow rad="228600">
              <a:schemeClr val="accent1">
                <a:satMod val="175000"/>
                <a:alpha val="40000"/>
              </a:schemeClr>
            </a:glow>
          </a:effectLst>
        </p:spPr>
      </p:pic>
      <p:sp>
        <p:nvSpPr>
          <p:cNvPr id="41" name="TextBox 40"/>
          <p:cNvSpPr txBox="1"/>
          <p:nvPr/>
        </p:nvSpPr>
        <p:spPr>
          <a:xfrm>
            <a:off x="3143240" y="4857760"/>
            <a:ext cx="2857520" cy="646331"/>
          </a:xfrm>
          <a:prstGeom prst="rect">
            <a:avLst/>
          </a:prstGeom>
          <a:solidFill>
            <a:schemeClr val="tx1">
              <a:lumMod val="50000"/>
              <a:lumOff val="50000"/>
            </a:schemeClr>
          </a:solidFill>
        </p:spPr>
        <p:txBody>
          <a:bodyPr wrap="square" rtlCol="0">
            <a:spAutoFit/>
          </a:bodyPr>
          <a:lstStyle/>
          <a:p>
            <a:r>
              <a:rPr lang="zh-CN" altLang="en-US" b="1" dirty="0" smtClean="0">
                <a:latin typeface="微软雅黑" pitchFamily="34" charset="-122"/>
                <a:ea typeface="微软雅黑" pitchFamily="34" charset="-122"/>
              </a:rPr>
              <a:t>模拟在</a:t>
            </a:r>
            <a:r>
              <a:rPr lang="en-US" altLang="zh-CN" b="1" dirty="0" smtClean="0">
                <a:latin typeface="微软雅黑" pitchFamily="34" charset="-122"/>
                <a:ea typeface="微软雅黑" pitchFamily="34" charset="-122"/>
              </a:rPr>
              <a:t>130</a:t>
            </a:r>
            <a:r>
              <a:rPr lang="zh-CN" altLang="en-US" b="1" dirty="0" smtClean="0">
                <a:latin typeface="微软雅黑" pitchFamily="34" charset="-122"/>
                <a:ea typeface="微软雅黑" pitchFamily="34" charset="-122"/>
              </a:rPr>
              <a:t>米高楼层鸟瞻</a:t>
            </a:r>
            <a:r>
              <a:rPr lang="en-US" altLang="zh-CN" b="1" dirty="0" smtClean="0">
                <a:latin typeface="微软雅黑" pitchFamily="34" charset="-122"/>
                <a:ea typeface="微软雅黑" pitchFamily="34" charset="-122"/>
              </a:rPr>
              <a:t>CBD</a:t>
            </a:r>
            <a:r>
              <a:rPr lang="zh-CN" altLang="en-US" b="1" dirty="0" smtClean="0">
                <a:latin typeface="微软雅黑" pitchFamily="34" charset="-122"/>
                <a:ea typeface="微软雅黑" pitchFamily="34" charset="-122"/>
              </a:rPr>
              <a:t>中央区</a:t>
            </a:r>
            <a:endParaRPr lang="zh-CN" altLang="en-US" b="1" dirty="0">
              <a:latin typeface="微软雅黑" pitchFamily="34" charset="-122"/>
              <a:ea typeface="微软雅黑" pitchFamily="34" charset="-122"/>
            </a:endParaRPr>
          </a:p>
        </p:txBody>
      </p:sp>
      <p:sp>
        <p:nvSpPr>
          <p:cNvPr id="42" name="TextBox 41"/>
          <p:cNvSpPr txBox="1"/>
          <p:nvPr/>
        </p:nvSpPr>
        <p:spPr>
          <a:xfrm>
            <a:off x="3143240" y="5523856"/>
            <a:ext cx="2857520" cy="461665"/>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在市区建筑工地模拟未来的楼盘每一层高度眺望远方</a:t>
            </a:r>
            <a:r>
              <a:rPr lang="en-US" altLang="zh-CN" sz="1200" b="1" dirty="0" smtClean="0">
                <a:latin typeface="微软雅黑" pitchFamily="34" charset="-122"/>
                <a:ea typeface="微软雅黑" pitchFamily="34" charset="-122"/>
              </a:rPr>
              <a:t>CBD</a:t>
            </a:r>
            <a:r>
              <a:rPr lang="zh-CN" altLang="en-US" sz="1200" b="1" dirty="0" smtClean="0">
                <a:latin typeface="微软雅黑" pitchFamily="34" charset="-122"/>
                <a:ea typeface="微软雅黑" pitchFamily="34" charset="-122"/>
              </a:rPr>
              <a:t>的面貌。</a:t>
            </a:r>
            <a:endParaRPr lang="zh-CN" altLang="en-US" sz="1200" dirty="0" smtClean="0"/>
          </a:p>
        </p:txBody>
      </p:sp>
      <p:sp>
        <p:nvSpPr>
          <p:cNvPr id="43" name="TextBox 42"/>
          <p:cNvSpPr txBox="1"/>
          <p:nvPr/>
        </p:nvSpPr>
        <p:spPr>
          <a:xfrm>
            <a:off x="3143240" y="6143644"/>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8"/>
              </a:rPr>
              <a:t>http://www.feelauto.net/mv/look_mv.asp?id=74</a:t>
            </a:r>
            <a:endParaRPr lang="en-US" altLang="zh-CN" sz="1400" dirty="0" smtClean="0"/>
          </a:p>
        </p:txBody>
      </p:sp>
      <p:pic>
        <p:nvPicPr>
          <p:cNvPr id="2051" name="Picture 3" descr="C:\Users\Administrator\Desktop\20140912190156s.jpg">
            <a:hlinkClick r:id="rId8"/>
          </p:cNvPr>
          <p:cNvPicPr>
            <a:picLocks noChangeAspect="1" noChangeArrowheads="1"/>
          </p:cNvPicPr>
          <p:nvPr/>
        </p:nvPicPr>
        <p:blipFill>
          <a:blip r:embed="rId9"/>
          <a:srcRect/>
          <a:stretch>
            <a:fillRect/>
          </a:stretch>
        </p:blipFill>
        <p:spPr bwMode="auto">
          <a:xfrm>
            <a:off x="149477" y="4929198"/>
            <a:ext cx="2922325" cy="1643074"/>
          </a:xfrm>
          <a:prstGeom prst="rect">
            <a:avLst/>
          </a:prstGeom>
          <a:noFill/>
          <a:effectLst>
            <a:outerShdw blurRad="254000" sx="110000" sy="110000" algn="ctr" rotWithShape="0">
              <a:schemeClr val="tx2">
                <a:lumMod val="75000"/>
                <a:alpha val="31000"/>
              </a:scheme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24"/>
            <a:ext cx="7215238" cy="1143000"/>
          </a:xfrm>
        </p:spPr>
        <p:txBody>
          <a:bodyPr>
            <a:normAutofit/>
          </a:bodyPr>
          <a:lstStyle/>
          <a:p>
            <a:r>
              <a:rPr lang="zh-CN" altLang="en-US" b="1" dirty="0" smtClean="0">
                <a:latin typeface="微软雅黑" pitchFamily="34" charset="-122"/>
                <a:ea typeface="微软雅黑" pitchFamily="34" charset="-122"/>
              </a:rPr>
              <a:t>关于 </a:t>
            </a:r>
            <a:r>
              <a:rPr lang="en-US" altLang="zh-CN" dirty="0" err="1" smtClean="0">
                <a:latin typeface="Cooper Black" pitchFamily="18" charset="0"/>
              </a:rPr>
              <a:t>Feelauto</a:t>
            </a:r>
            <a:endParaRPr lang="zh-CN" altLang="en-US" sz="1600" dirty="0"/>
          </a:p>
        </p:txBody>
      </p:sp>
      <p:sp>
        <p:nvSpPr>
          <p:cNvPr id="6" name="标题 1"/>
          <p:cNvSpPr txBox="1">
            <a:spLocks/>
          </p:cNvSpPr>
          <p:nvPr/>
        </p:nvSpPr>
        <p:spPr>
          <a:xfrm>
            <a:off x="357158" y="5357834"/>
            <a:ext cx="8501122" cy="928686"/>
          </a:xfrm>
          <a:prstGeom prst="rect">
            <a:avLst/>
          </a:prstGeom>
          <a:solidFill>
            <a:schemeClr val="tx2">
              <a:lumMod val="40000"/>
              <a:lumOff val="60000"/>
            </a:schemeClr>
          </a:solidFill>
        </p:spPr>
        <p:txBody>
          <a:bodyPr vert="horz" lIns="91440" tIns="45720" rIns="91440" bIns="45720" rtlCol="0" anchor="ctr">
            <a:normAutofit/>
          </a:bodyPr>
          <a:lstStyle/>
          <a:p>
            <a:pPr lvl="0">
              <a:spcBef>
                <a:spcPct val="0"/>
              </a:spcBef>
            </a:pPr>
            <a:r>
              <a:rPr lang="zh-CN" altLang="en-US" b="1" dirty="0" smtClean="0">
                <a:latin typeface="微软雅黑" pitchFamily="34" charset="-122"/>
                <a:ea typeface="微软雅黑" pitchFamily="34" charset="-122"/>
              </a:rPr>
              <a:t>我们整合了汽车驾控运动专业人士、影视精英和航空拍摄。并让每个专业领域进行默契 配合无缝衔接，给客户提供性价比超高的解决方案和更理想的活动传播效果。</a:t>
            </a:r>
            <a:endParaRPr kumimoji="0" lang="zh-CN" altLang="en-US"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
        <p:nvSpPr>
          <p:cNvPr id="19" name="TextBox 18"/>
          <p:cNvSpPr txBox="1"/>
          <p:nvPr/>
        </p:nvSpPr>
        <p:spPr>
          <a:xfrm>
            <a:off x="928662" y="4643446"/>
            <a:ext cx="7335663" cy="769441"/>
          </a:xfrm>
          <a:prstGeom prst="rect">
            <a:avLst/>
          </a:prstGeom>
          <a:noFill/>
        </p:spPr>
        <p:txBody>
          <a:bodyPr wrap="none" rtlCol="0">
            <a:spAutoFit/>
          </a:bodyPr>
          <a:lstStyle/>
          <a:p>
            <a:r>
              <a:rPr lang="zh-CN" altLang="en-US" sz="4400" b="1" dirty="0" smtClean="0">
                <a:latin typeface="微软雅黑" pitchFamily="34" charset="-122"/>
                <a:ea typeface="微软雅黑" pitchFamily="34" charset="-122"/>
              </a:rPr>
              <a:t>驾</a:t>
            </a:r>
            <a:r>
              <a:rPr lang="zh-CN" altLang="en-US" b="1" dirty="0" smtClean="0">
                <a:latin typeface="微软雅黑" pitchFamily="34" charset="-122"/>
                <a:ea typeface="微软雅黑" pitchFamily="34" charset="-122"/>
              </a:rPr>
              <a:t>                      </a:t>
            </a:r>
            <a:r>
              <a:rPr lang="zh-CN" altLang="en-US" sz="4400" b="1" dirty="0" smtClean="0">
                <a:latin typeface="微软雅黑" pitchFamily="34" charset="-122"/>
                <a:ea typeface="微软雅黑" pitchFamily="34" charset="-122"/>
              </a:rPr>
              <a:t>控</a:t>
            </a:r>
            <a:r>
              <a:rPr lang="zh-CN" altLang="en-US" b="1" dirty="0" smtClean="0">
                <a:latin typeface="微软雅黑" pitchFamily="34" charset="-122"/>
                <a:ea typeface="微软雅黑" pitchFamily="34" charset="-122"/>
              </a:rPr>
              <a:t>                       </a:t>
            </a:r>
            <a:r>
              <a:rPr lang="zh-CN" altLang="en-US" sz="4400" b="1" dirty="0" smtClean="0">
                <a:latin typeface="微软雅黑" pitchFamily="34" charset="-122"/>
                <a:ea typeface="微软雅黑" pitchFamily="34" charset="-122"/>
              </a:rPr>
              <a:t>航</a:t>
            </a:r>
            <a:r>
              <a:rPr lang="zh-CN" altLang="en-US" b="1" dirty="0" smtClean="0">
                <a:latin typeface="微软雅黑" pitchFamily="34" charset="-122"/>
                <a:ea typeface="微软雅黑" pitchFamily="34" charset="-122"/>
              </a:rPr>
              <a:t>                         </a:t>
            </a:r>
            <a:r>
              <a:rPr lang="zh-CN" altLang="en-US" sz="4400" b="1" dirty="0" smtClean="0">
                <a:latin typeface="微软雅黑" pitchFamily="34" charset="-122"/>
                <a:ea typeface="微软雅黑" pitchFamily="34" charset="-122"/>
              </a:rPr>
              <a:t>拍</a:t>
            </a:r>
            <a:endParaRPr lang="zh-CN" altLang="en-US" sz="4400" b="1" dirty="0">
              <a:latin typeface="微软雅黑" pitchFamily="34" charset="-122"/>
              <a:ea typeface="微软雅黑" pitchFamily="34" charset="-122"/>
            </a:endParaRPr>
          </a:p>
        </p:txBody>
      </p:sp>
      <p:pic>
        <p:nvPicPr>
          <p:cNvPr id="9" name="Picture 9"/>
          <p:cNvPicPr>
            <a:picLocks noChangeAspect="1" noChangeArrowheads="1"/>
          </p:cNvPicPr>
          <p:nvPr/>
        </p:nvPicPr>
        <p:blipFill>
          <a:blip r:embed="rId2"/>
          <a:srcRect/>
          <a:stretch>
            <a:fillRect/>
          </a:stretch>
        </p:blipFill>
        <p:spPr bwMode="auto">
          <a:xfrm>
            <a:off x="1885944" y="1079017"/>
            <a:ext cx="2328866" cy="3643338"/>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a:stretch>
            <a:fillRect/>
          </a:stretch>
        </p:blipFill>
        <p:spPr bwMode="auto">
          <a:xfrm>
            <a:off x="142844" y="1071546"/>
            <a:ext cx="1859423" cy="3643338"/>
          </a:xfrm>
          <a:prstGeom prst="rect">
            <a:avLst/>
          </a:prstGeom>
          <a:noFill/>
          <a:ln w="9525">
            <a:noFill/>
            <a:miter lim="800000"/>
            <a:headEnd/>
            <a:tailEnd/>
          </a:ln>
          <a:effectLst/>
        </p:spPr>
      </p:pic>
      <p:pic>
        <p:nvPicPr>
          <p:cNvPr id="11" name="Picture 2" descr="C:\Users\feel\Desktop\1.jpg"/>
          <p:cNvPicPr>
            <a:picLocks noChangeAspect="1" noChangeArrowheads="1"/>
          </p:cNvPicPr>
          <p:nvPr/>
        </p:nvPicPr>
        <p:blipFill>
          <a:blip r:embed="rId4"/>
          <a:srcRect/>
          <a:stretch>
            <a:fillRect/>
          </a:stretch>
        </p:blipFill>
        <p:spPr bwMode="auto">
          <a:xfrm>
            <a:off x="4143372" y="1071547"/>
            <a:ext cx="3000694" cy="3643338"/>
          </a:xfrm>
          <a:prstGeom prst="rect">
            <a:avLst/>
          </a:prstGeom>
          <a:noFill/>
        </p:spPr>
      </p:pic>
      <p:pic>
        <p:nvPicPr>
          <p:cNvPr id="12" name="Picture 15"/>
          <p:cNvPicPr>
            <a:picLocks noChangeAspect="1" noChangeArrowheads="1"/>
          </p:cNvPicPr>
          <p:nvPr/>
        </p:nvPicPr>
        <p:blipFill>
          <a:blip r:embed="rId5"/>
          <a:srcRect/>
          <a:stretch>
            <a:fillRect/>
          </a:stretch>
        </p:blipFill>
        <p:spPr bwMode="auto">
          <a:xfrm>
            <a:off x="6572264" y="1079017"/>
            <a:ext cx="2428892"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eel\Desktop\18.jpg"/>
          <p:cNvPicPr>
            <a:picLocks noChangeAspect="1" noChangeArrowheads="1"/>
          </p:cNvPicPr>
          <p:nvPr/>
        </p:nvPicPr>
        <p:blipFill>
          <a:blip r:embed="rId2"/>
          <a:srcRect/>
          <a:stretch>
            <a:fillRect/>
          </a:stretch>
        </p:blipFill>
        <p:spPr bwMode="auto">
          <a:xfrm>
            <a:off x="71406" y="4572008"/>
            <a:ext cx="2730500" cy="1778000"/>
          </a:xfrm>
          <a:prstGeom prst="rect">
            <a:avLst/>
          </a:prstGeom>
          <a:noFill/>
        </p:spPr>
      </p:pic>
      <p:pic>
        <p:nvPicPr>
          <p:cNvPr id="1026" name="Picture 2" descr="C:\Users\Feel\Desktop\19.jpg"/>
          <p:cNvPicPr>
            <a:picLocks noChangeAspect="1" noChangeArrowheads="1"/>
          </p:cNvPicPr>
          <p:nvPr/>
        </p:nvPicPr>
        <p:blipFill>
          <a:blip r:embed="rId3"/>
          <a:srcRect/>
          <a:stretch>
            <a:fillRect/>
          </a:stretch>
        </p:blipFill>
        <p:spPr bwMode="auto">
          <a:xfrm>
            <a:off x="71405" y="2272359"/>
            <a:ext cx="2714645" cy="1767676"/>
          </a:xfrm>
          <a:prstGeom prst="rect">
            <a:avLst/>
          </a:prstGeom>
          <a:noFill/>
        </p:spPr>
      </p:pic>
      <p:pic>
        <p:nvPicPr>
          <p:cNvPr id="4" name="Picture 2" descr="C:\Users\Feel\Desktop\29.jpg">
            <a:hlinkClick r:id="rId4"/>
          </p:cNvPr>
          <p:cNvPicPr>
            <a:picLocks noChangeAspect="1" noChangeArrowheads="1"/>
          </p:cNvPicPr>
          <p:nvPr/>
        </p:nvPicPr>
        <p:blipFill>
          <a:blip r:embed="rId5"/>
          <a:stretch>
            <a:fillRect/>
          </a:stretch>
        </p:blipFill>
        <p:spPr bwMode="auto">
          <a:xfrm>
            <a:off x="55550" y="56234"/>
            <a:ext cx="2730500" cy="1778000"/>
          </a:xfrm>
          <a:prstGeom prst="rect">
            <a:avLst/>
          </a:prstGeom>
          <a:noFill/>
          <a:ln>
            <a:noFill/>
          </a:ln>
        </p:spPr>
      </p:pic>
      <p:sp>
        <p:nvSpPr>
          <p:cNvPr id="5" name="TextBox 4"/>
          <p:cNvSpPr txBox="1"/>
          <p:nvPr/>
        </p:nvSpPr>
        <p:spPr>
          <a:xfrm>
            <a:off x="55550" y="1785926"/>
            <a:ext cx="2730500" cy="276999"/>
          </a:xfrm>
          <a:prstGeom prst="rect">
            <a:avLst/>
          </a:prstGeom>
          <a:solidFill>
            <a:schemeClr val="bg1">
              <a:lumMod val="75000"/>
            </a:schemeClr>
          </a:solidFill>
        </p:spPr>
        <p:txBody>
          <a:bodyPr wrap="square" rtlCol="0">
            <a:spAutoFit/>
          </a:bodyPr>
          <a:lstStyle/>
          <a:p>
            <a:r>
              <a:rPr lang="en-US" altLang="zh-CN" sz="1200" dirty="0" smtClean="0">
                <a:latin typeface="Mathmos Original" pitchFamily="2" charset="0"/>
              </a:rPr>
              <a:t>Volvo</a:t>
            </a:r>
            <a:r>
              <a:rPr lang="zh-CN" altLang="en-US" sz="1200" b="1" dirty="0" smtClean="0">
                <a:latin typeface="微软雅黑" pitchFamily="34" charset="-122"/>
                <a:ea typeface="微软雅黑" pitchFamily="34" charset="-122"/>
              </a:rPr>
              <a:t>品牌体验日</a:t>
            </a:r>
            <a:endParaRPr lang="zh-CN" altLang="en-US" sz="1200" b="1" dirty="0">
              <a:latin typeface="微软雅黑" pitchFamily="34" charset="-122"/>
              <a:ea typeface="微软雅黑" pitchFamily="34" charset="-122"/>
            </a:endParaRPr>
          </a:p>
        </p:txBody>
      </p:sp>
      <p:sp>
        <p:nvSpPr>
          <p:cNvPr id="7" name="TextBox 6"/>
          <p:cNvSpPr txBox="1"/>
          <p:nvPr/>
        </p:nvSpPr>
        <p:spPr>
          <a:xfrm>
            <a:off x="55550" y="2000240"/>
            <a:ext cx="2730500" cy="246221"/>
          </a:xfrm>
          <a:prstGeom prst="rect">
            <a:avLst/>
          </a:prstGeom>
          <a:solidFill>
            <a:schemeClr val="accent1">
              <a:lumMod val="60000"/>
              <a:lumOff val="40000"/>
            </a:schemeClr>
          </a:solidFill>
        </p:spPr>
        <p:txBody>
          <a:bodyPr wrap="square" rtlCol="0">
            <a:spAutoFit/>
          </a:bodyPr>
          <a:lstStyle/>
          <a:p>
            <a:r>
              <a:rPr lang="en-US" altLang="zh-CN" sz="1000" dirty="0" smtClean="0">
                <a:hlinkClick r:id="rId4"/>
              </a:rPr>
              <a:t>http://www.feelauto.net/mv/look_mv.asp?id=29</a:t>
            </a:r>
            <a:endParaRPr lang="zh-CN" altLang="en-US" sz="1000" dirty="0"/>
          </a:p>
        </p:txBody>
      </p:sp>
      <p:sp>
        <p:nvSpPr>
          <p:cNvPr id="8" name="内容占位符 2"/>
          <p:cNvSpPr>
            <a:spLocks noGrp="1"/>
          </p:cNvSpPr>
          <p:nvPr>
            <p:ph idx="1"/>
          </p:nvPr>
        </p:nvSpPr>
        <p:spPr>
          <a:xfrm>
            <a:off x="3071802" y="1071546"/>
            <a:ext cx="6000792" cy="5572164"/>
          </a:xfrm>
        </p:spPr>
        <p:txBody>
          <a:bodyPr>
            <a:normAutofit fontScale="77500" lnSpcReduction="20000"/>
          </a:bodyPr>
          <a:lstStyle/>
          <a:p>
            <a:r>
              <a:rPr lang="en-US" altLang="zh-CN" sz="1800" dirty="0" smtClean="0">
                <a:latin typeface="微软雅黑" pitchFamily="34" charset="-122"/>
                <a:ea typeface="微软雅黑" pitchFamily="34" charset="-122"/>
              </a:rPr>
              <a:t>2008</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8</a:t>
            </a:r>
            <a:r>
              <a:rPr lang="zh-CN" altLang="en-US" sz="1800" dirty="0" smtClean="0">
                <a:latin typeface="微软雅黑" pitchFamily="34" charset="-122"/>
                <a:ea typeface="微软雅黑" pitchFamily="34" charset="-122"/>
              </a:rPr>
              <a:t>月进口大众</a:t>
            </a:r>
            <a:r>
              <a:rPr lang="en-US" altLang="zh-CN" sz="1800" dirty="0" smtClean="0">
                <a:latin typeface="微软雅黑" pitchFamily="34" charset="-122"/>
                <a:ea typeface="微软雅黑" pitchFamily="34" charset="-122"/>
              </a:rPr>
              <a:t>DSG</a:t>
            </a:r>
            <a:r>
              <a:rPr lang="zh-CN" altLang="en-US" sz="1800" dirty="0" smtClean="0">
                <a:latin typeface="微软雅黑" pitchFamily="34" charset="-122"/>
                <a:ea typeface="微软雅黑" pitchFamily="34" charset="-122"/>
              </a:rPr>
              <a:t>变速箱对比测试</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2009</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8</a:t>
            </a:r>
            <a:r>
              <a:rPr lang="zh-CN" altLang="en-US" sz="1800" dirty="0" smtClean="0">
                <a:latin typeface="微软雅黑" pitchFamily="34" charset="-122"/>
                <a:ea typeface="微软雅黑" pitchFamily="34" charset="-122"/>
              </a:rPr>
              <a:t>月</a:t>
            </a:r>
            <a:r>
              <a:rPr lang="en-US" altLang="zh-CN" sz="1800" dirty="0" err="1" smtClean="0">
                <a:latin typeface="微软雅黑" pitchFamily="34" charset="-122"/>
                <a:ea typeface="微软雅黑" pitchFamily="34" charset="-122"/>
              </a:rPr>
              <a:t>Tiguan</a:t>
            </a:r>
            <a:r>
              <a:rPr lang="zh-CN" altLang="en-US" sz="1800" dirty="0" smtClean="0">
                <a:latin typeface="微软雅黑" pitchFamily="34" charset="-122"/>
                <a:ea typeface="微软雅黑" pitchFamily="34" charset="-122"/>
              </a:rPr>
              <a:t>路试驾</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2009</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11</a:t>
            </a:r>
            <a:r>
              <a:rPr lang="zh-CN" altLang="en-US" sz="1800" dirty="0" smtClean="0">
                <a:latin typeface="微软雅黑" pitchFamily="34" charset="-122"/>
                <a:ea typeface="微软雅黑" pitchFamily="34" charset="-122"/>
              </a:rPr>
              <a:t>月大众全系列道路驾控、产品培训讲解</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2009</a:t>
            </a:r>
            <a:r>
              <a:rPr lang="zh-CN" altLang="en-US" sz="1800" dirty="0" smtClean="0">
                <a:latin typeface="微软雅黑" pitchFamily="34" charset="-122"/>
                <a:ea typeface="微软雅黑" pitchFamily="34" charset="-122"/>
              </a:rPr>
              <a:t>年底西区途锐越野及全系路试驾控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月辉腾冰雪试驾驾控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月辉腾场地培训、驾控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4-7</a:t>
            </a:r>
            <a:r>
              <a:rPr lang="zh-CN" altLang="en-US" sz="1800" dirty="0" smtClean="0">
                <a:latin typeface="微软雅黑" pitchFamily="34" charset="-122"/>
                <a:ea typeface="微软雅黑" pitchFamily="34" charset="-122"/>
              </a:rPr>
              <a:t>月尚酷训练营培训及驾控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年底</a:t>
            </a:r>
            <a:r>
              <a:rPr lang="en-US" altLang="zh-CN" sz="1800" dirty="0" err="1" smtClean="0">
                <a:latin typeface="微软雅黑" pitchFamily="34" charset="-122"/>
                <a:ea typeface="微软雅黑" pitchFamily="34" charset="-122"/>
              </a:rPr>
              <a:t>Tiguan</a:t>
            </a:r>
            <a:r>
              <a:rPr lang="zh-CN" altLang="en-US" sz="1800" dirty="0" smtClean="0">
                <a:latin typeface="微软雅黑" pitchFamily="34" charset="-122"/>
                <a:ea typeface="微软雅黑" pitchFamily="34" charset="-122"/>
              </a:rPr>
              <a:t>越野展具试驾培训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11</a:t>
            </a:r>
            <a:r>
              <a:rPr lang="zh-CN" altLang="en-US" sz="1800" dirty="0" smtClean="0">
                <a:latin typeface="微软雅黑" pitchFamily="34" charset="-122"/>
                <a:ea typeface="微软雅黑" pitchFamily="34" charset="-122"/>
              </a:rPr>
              <a:t>月斯柯达明锐</a:t>
            </a:r>
            <a:r>
              <a:rPr lang="en-US" altLang="zh-CN" sz="1800" dirty="0" smtClean="0">
                <a:latin typeface="微软雅黑" pitchFamily="34" charset="-122"/>
                <a:ea typeface="微软雅黑" pitchFamily="34" charset="-122"/>
              </a:rPr>
              <a:t>RS</a:t>
            </a:r>
            <a:r>
              <a:rPr lang="zh-CN" altLang="en-US" sz="1800" dirty="0" smtClean="0">
                <a:latin typeface="微软雅黑" pitchFamily="34" charset="-122"/>
                <a:ea typeface="微软雅黑" pitchFamily="34" charset="-122"/>
              </a:rPr>
              <a:t>赛道驾驶、培训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2010</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款新途锐经销商越野及产品培训驾控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CC</a:t>
            </a:r>
            <a:r>
              <a:rPr lang="zh-CN" altLang="en-US" sz="1800" dirty="0" smtClean="0">
                <a:latin typeface="微软雅黑" pitchFamily="34" charset="-122"/>
                <a:ea typeface="微软雅黑" pitchFamily="34" charset="-122"/>
              </a:rPr>
              <a:t>和</a:t>
            </a:r>
            <a:r>
              <a:rPr lang="en-US" altLang="zh-CN" sz="1800" dirty="0" smtClean="0">
                <a:latin typeface="微软雅黑" pitchFamily="34" charset="-122"/>
                <a:ea typeface="微软雅黑" pitchFamily="34" charset="-122"/>
              </a:rPr>
              <a:t>R36</a:t>
            </a:r>
            <a:r>
              <a:rPr lang="zh-CN" altLang="en-US" sz="1800" dirty="0" smtClean="0">
                <a:latin typeface="微软雅黑" pitchFamily="34" charset="-122"/>
                <a:ea typeface="微软雅黑" pitchFamily="34" charset="-122"/>
              </a:rPr>
              <a:t>场地驾控培训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月新途锐越野展具驾培训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4-6</a:t>
            </a:r>
            <a:r>
              <a:rPr lang="zh-CN" altLang="en-US" sz="1800" dirty="0" smtClean="0">
                <a:latin typeface="微软雅黑" pitchFamily="34" charset="-122"/>
                <a:ea typeface="微软雅黑" pitchFamily="34" charset="-122"/>
              </a:rPr>
              <a:t>月尚酷训练营培训及驾控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月途锐</a:t>
            </a:r>
            <a:r>
              <a:rPr lang="en-US" altLang="zh-CN" sz="1800" dirty="0" err="1" smtClean="0">
                <a:latin typeface="微软雅黑" pitchFamily="34" charset="-122"/>
                <a:ea typeface="微软雅黑" pitchFamily="34" charset="-122"/>
              </a:rPr>
              <a:t>Hybird</a:t>
            </a:r>
            <a:r>
              <a:rPr lang="zh-CN" altLang="en-US" sz="1800" dirty="0" smtClean="0">
                <a:latin typeface="微软雅黑" pitchFamily="34" charset="-122"/>
                <a:ea typeface="微软雅黑" pitchFamily="34" charset="-122"/>
              </a:rPr>
              <a:t>混合动力道路试驾及产品培训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6-8</a:t>
            </a:r>
            <a:r>
              <a:rPr lang="zh-CN" altLang="en-US" sz="1800" dirty="0" smtClean="0">
                <a:latin typeface="微软雅黑" pitchFamily="34" charset="-122"/>
                <a:ea typeface="微软雅黑" pitchFamily="34" charset="-122"/>
              </a:rPr>
              <a:t>月尚酷</a:t>
            </a:r>
            <a:r>
              <a:rPr lang="en-US" altLang="zh-CN" sz="1800" dirty="0" smtClean="0">
                <a:latin typeface="微软雅黑" pitchFamily="34" charset="-122"/>
                <a:ea typeface="微软雅黑" pitchFamily="34" charset="-122"/>
              </a:rPr>
              <a:t>R</a:t>
            </a:r>
            <a:r>
              <a:rPr lang="zh-CN" altLang="en-US" sz="1800" dirty="0" smtClean="0">
                <a:latin typeface="微软雅黑" pitchFamily="34" charset="-122"/>
                <a:ea typeface="微软雅黑" pitchFamily="34" charset="-122"/>
              </a:rPr>
              <a:t>、高尔夫</a:t>
            </a:r>
            <a:r>
              <a:rPr lang="en-US" altLang="zh-CN" sz="1800" dirty="0" smtClean="0">
                <a:latin typeface="微软雅黑" pitchFamily="34" charset="-122"/>
                <a:ea typeface="微软雅黑" pitchFamily="34" charset="-122"/>
              </a:rPr>
              <a:t>R</a:t>
            </a:r>
            <a:r>
              <a:rPr lang="zh-CN" altLang="en-US" sz="1800" dirty="0" smtClean="0">
                <a:latin typeface="微软雅黑" pitchFamily="34" charset="-122"/>
                <a:ea typeface="微软雅黑" pitchFamily="34" charset="-122"/>
              </a:rPr>
              <a:t>赛道驾驶、培训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9</a:t>
            </a:r>
            <a:r>
              <a:rPr lang="zh-CN" altLang="en-US" sz="1800" dirty="0" smtClean="0">
                <a:latin typeface="微软雅黑" pitchFamily="34" charset="-122"/>
                <a:ea typeface="微软雅黑" pitchFamily="34" charset="-122"/>
              </a:rPr>
              <a:t>月丰田汉兰达道路试驾及越野驾控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7-11</a:t>
            </a:r>
            <a:r>
              <a:rPr lang="zh-CN" altLang="en-US" sz="1800" dirty="0" smtClean="0">
                <a:latin typeface="微软雅黑" pitchFamily="34" charset="-122"/>
                <a:ea typeface="微软雅黑" pitchFamily="34" charset="-122"/>
              </a:rPr>
              <a:t>月辉腾、奔驰</a:t>
            </a:r>
            <a:r>
              <a:rPr lang="en-US" altLang="zh-CN" sz="1800" dirty="0" smtClean="0">
                <a:latin typeface="微软雅黑" pitchFamily="34" charset="-122"/>
                <a:ea typeface="微软雅黑" pitchFamily="34" charset="-122"/>
              </a:rPr>
              <a:t>S</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BMW7</a:t>
            </a:r>
            <a:r>
              <a:rPr lang="zh-CN" altLang="en-US" sz="1800" dirty="0" smtClean="0">
                <a:latin typeface="微软雅黑" pitchFamily="34" charset="-122"/>
                <a:ea typeface="微软雅黑" pitchFamily="34" charset="-122"/>
              </a:rPr>
              <a:t>系产品培训及场地驾控培训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11</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Jeep</a:t>
            </a:r>
            <a:r>
              <a:rPr lang="zh-CN" altLang="en-US" sz="1800" dirty="0" smtClean="0">
                <a:latin typeface="微软雅黑" pitchFamily="34" charset="-122"/>
                <a:ea typeface="微软雅黑" pitchFamily="34" charset="-122"/>
              </a:rPr>
              <a:t>综合路试驾控</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年底进口大众大客户全系</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2011</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月辉腾对比奔驰、宝马西区冰雪试驾</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2012</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月丰田兰德酷路泽</a:t>
            </a:r>
            <a:r>
              <a:rPr lang="en-US" altLang="zh-CN" sz="1800" dirty="0" smtClean="0">
                <a:latin typeface="微软雅黑" pitchFamily="34" charset="-122"/>
                <a:ea typeface="微软雅黑" pitchFamily="34" charset="-122"/>
              </a:rPr>
              <a:t>200</a:t>
            </a:r>
            <a:r>
              <a:rPr lang="zh-CN" altLang="en-US" sz="1800" dirty="0" smtClean="0">
                <a:latin typeface="微软雅黑" pitchFamily="34" charset="-122"/>
                <a:ea typeface="微软雅黑" pitchFamily="34" charset="-122"/>
              </a:rPr>
              <a:t>产品及试驾培训</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2012</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6</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-10</a:t>
            </a:r>
            <a:r>
              <a:rPr lang="zh-CN" altLang="en-US" sz="1800" dirty="0" smtClean="0">
                <a:latin typeface="微软雅黑" pitchFamily="34" charset="-122"/>
                <a:ea typeface="微软雅黑" pitchFamily="34" charset="-122"/>
              </a:rPr>
              <a:t>月</a:t>
            </a:r>
            <a:r>
              <a:rPr lang="en-US" altLang="zh-CN" sz="1800" dirty="0" smtClean="0">
                <a:latin typeface="微软雅黑" pitchFamily="34" charset="-122"/>
                <a:ea typeface="微软雅黑" pitchFamily="34" charset="-122"/>
              </a:rPr>
              <a:t>Volvo 2012</a:t>
            </a:r>
            <a:r>
              <a:rPr lang="zh-CN" altLang="en-US" sz="1800" dirty="0" smtClean="0">
                <a:latin typeface="微软雅黑" pitchFamily="34" charset="-122"/>
                <a:ea typeface="微软雅黑" pitchFamily="34" charset="-122"/>
              </a:rPr>
              <a:t>年品牌体验日全国</a:t>
            </a:r>
            <a:r>
              <a:rPr lang="en-US" altLang="zh-CN" sz="1800" dirty="0" smtClean="0">
                <a:latin typeface="微软雅黑" pitchFamily="34" charset="-122"/>
                <a:ea typeface="微软雅黑" pitchFamily="34" charset="-122"/>
              </a:rPr>
              <a:t>50</a:t>
            </a:r>
            <a:r>
              <a:rPr lang="zh-CN" altLang="en-US" sz="1800" dirty="0" smtClean="0">
                <a:latin typeface="微软雅黑" pitchFamily="34" charset="-122"/>
                <a:ea typeface="微软雅黑" pitchFamily="34" charset="-122"/>
              </a:rPr>
              <a:t>站系列活动</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2013</a:t>
            </a:r>
            <a:r>
              <a:rPr lang="zh-CN" altLang="en-US" sz="1800" dirty="0" smtClean="0">
                <a:latin typeface="微软雅黑" pitchFamily="34" charset="-122"/>
                <a:ea typeface="微软雅黑" pitchFamily="34" charset="-122"/>
              </a:rPr>
              <a:t>年</a:t>
            </a:r>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月捷豹北京站活动特技驾驶表演</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2013</a:t>
            </a:r>
            <a:r>
              <a:rPr lang="zh-CN" altLang="en-US" sz="1800" dirty="0" smtClean="0">
                <a:latin typeface="微软雅黑" pitchFamily="34" charset="-122"/>
                <a:ea typeface="微软雅黑" pitchFamily="34" charset="-122"/>
              </a:rPr>
              <a:t>年至今网易汽车</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速度季</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节目航拍及特技驾驶</a:t>
            </a:r>
            <a:r>
              <a:rPr lang="zh-CN" altLang="en-US" sz="1800" dirty="0" smtClean="0">
                <a:latin typeface="微软雅黑" pitchFamily="34" charset="-122"/>
                <a:ea typeface="微软雅黑" pitchFamily="34" charset="-122"/>
              </a:rPr>
              <a:t>指导</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2014</a:t>
            </a:r>
            <a:r>
              <a:rPr lang="zh-CN" altLang="en-US" sz="1800" dirty="0" smtClean="0">
                <a:latin typeface="微软雅黑" pitchFamily="34" charset="-122"/>
                <a:ea typeface="微软雅黑" pitchFamily="34" charset="-122"/>
              </a:rPr>
              <a:t>年至今各类汽车测试活动，汽车运动、文化、旅游拍摄</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航拍</a:t>
            </a:r>
            <a:endParaRPr lang="en-US" altLang="zh-CN" sz="1800" dirty="0" smtClean="0"/>
          </a:p>
          <a:p>
            <a:endParaRPr lang="en-US" altLang="zh-CN" sz="2000" dirty="0" smtClean="0"/>
          </a:p>
          <a:p>
            <a:endParaRPr lang="zh-CN" altLang="en-US" sz="2000" dirty="0"/>
          </a:p>
        </p:txBody>
      </p:sp>
      <p:sp>
        <p:nvSpPr>
          <p:cNvPr id="9" name="标题 1"/>
          <p:cNvSpPr>
            <a:spLocks noGrp="1"/>
          </p:cNvSpPr>
          <p:nvPr>
            <p:ph type="title"/>
          </p:nvPr>
        </p:nvSpPr>
        <p:spPr>
          <a:xfrm>
            <a:off x="2857488" y="0"/>
            <a:ext cx="6143636" cy="1143000"/>
          </a:xfrm>
        </p:spPr>
        <p:txBody>
          <a:bodyPr>
            <a:normAutofit/>
          </a:bodyPr>
          <a:lstStyle/>
          <a:p>
            <a:r>
              <a:rPr lang="en-US" altLang="zh-CN" sz="3600" dirty="0" err="1" smtClean="0">
                <a:latin typeface="Cooper Black" pitchFamily="18" charset="0"/>
              </a:rPr>
              <a:t>Feelauto</a:t>
            </a:r>
            <a:r>
              <a:rPr lang="en-US" altLang="zh-CN" sz="3600" dirty="0" smtClean="0">
                <a:latin typeface="Cooper Black" pitchFamily="18" charset="0"/>
              </a:rPr>
              <a:t> </a:t>
            </a:r>
            <a:r>
              <a:rPr lang="zh-CN" altLang="en-US" sz="3600" b="1" dirty="0" smtClean="0">
                <a:latin typeface="微软雅黑" pitchFamily="34" charset="-122"/>
                <a:ea typeface="微软雅黑" pitchFamily="34" charset="-122"/>
              </a:rPr>
              <a:t>驾控团队案例</a:t>
            </a:r>
            <a:endParaRPr lang="zh-CN" altLang="en-US" sz="3600" b="1" dirty="0">
              <a:latin typeface="微软雅黑" pitchFamily="34" charset="-122"/>
              <a:ea typeface="微软雅黑" pitchFamily="34" charset="-122"/>
            </a:endParaRPr>
          </a:p>
        </p:txBody>
      </p:sp>
      <p:sp>
        <p:nvSpPr>
          <p:cNvPr id="11" name="TextBox 10"/>
          <p:cNvSpPr txBox="1"/>
          <p:nvPr/>
        </p:nvSpPr>
        <p:spPr>
          <a:xfrm>
            <a:off x="55550" y="4040035"/>
            <a:ext cx="2730500" cy="276999"/>
          </a:xfrm>
          <a:prstGeom prst="rect">
            <a:avLst/>
          </a:prstGeom>
          <a:solidFill>
            <a:schemeClr val="bg1">
              <a:lumMod val="75000"/>
            </a:schemeClr>
          </a:solidFill>
        </p:spPr>
        <p:txBody>
          <a:bodyPr wrap="square" rtlCol="0">
            <a:spAutoFit/>
          </a:bodyPr>
          <a:lstStyle/>
          <a:p>
            <a:r>
              <a:rPr lang="zh-CN" altLang="en-US" sz="1200" b="1" dirty="0" smtClean="0">
                <a:latin typeface="Mathmos Original" pitchFamily="2" charset="0"/>
                <a:ea typeface="微软雅黑" pitchFamily="34" charset="-122"/>
              </a:rPr>
              <a:t>途锐基础版强悍越野讲解演示</a:t>
            </a:r>
            <a:endParaRPr lang="zh-CN" altLang="en-US" sz="1200" b="1" dirty="0">
              <a:latin typeface="微软雅黑" pitchFamily="34" charset="-122"/>
              <a:ea typeface="微软雅黑" pitchFamily="34" charset="-122"/>
            </a:endParaRPr>
          </a:p>
        </p:txBody>
      </p:sp>
      <p:sp>
        <p:nvSpPr>
          <p:cNvPr id="12" name="TextBox 11"/>
          <p:cNvSpPr txBox="1"/>
          <p:nvPr/>
        </p:nvSpPr>
        <p:spPr>
          <a:xfrm>
            <a:off x="55550" y="4254349"/>
            <a:ext cx="2730500" cy="246221"/>
          </a:xfrm>
          <a:prstGeom prst="rect">
            <a:avLst/>
          </a:prstGeom>
          <a:solidFill>
            <a:schemeClr val="accent1">
              <a:lumMod val="60000"/>
              <a:lumOff val="40000"/>
            </a:schemeClr>
          </a:solidFill>
        </p:spPr>
        <p:txBody>
          <a:bodyPr wrap="square" rtlCol="0">
            <a:spAutoFit/>
          </a:bodyPr>
          <a:lstStyle/>
          <a:p>
            <a:r>
              <a:rPr lang="en-US" altLang="zh-CN" sz="1000" dirty="0" smtClean="0">
                <a:hlinkClick r:id="rId6"/>
              </a:rPr>
              <a:t>http://www.feelauto.net/mv/look_mv.asp?id=19</a:t>
            </a:r>
            <a:endParaRPr lang="zh-CN" altLang="en-US" sz="1000" dirty="0"/>
          </a:p>
        </p:txBody>
      </p:sp>
      <p:sp>
        <p:nvSpPr>
          <p:cNvPr id="16" name="TextBox 15"/>
          <p:cNvSpPr txBox="1"/>
          <p:nvPr/>
        </p:nvSpPr>
        <p:spPr>
          <a:xfrm>
            <a:off x="71406" y="6326051"/>
            <a:ext cx="2730500" cy="276999"/>
          </a:xfrm>
          <a:prstGeom prst="rect">
            <a:avLst/>
          </a:prstGeom>
          <a:solidFill>
            <a:schemeClr val="bg1">
              <a:lumMod val="75000"/>
            </a:schemeClr>
          </a:solidFill>
        </p:spPr>
        <p:txBody>
          <a:bodyPr wrap="square" rtlCol="0">
            <a:spAutoFit/>
          </a:bodyPr>
          <a:lstStyle/>
          <a:p>
            <a:r>
              <a:rPr lang="zh-CN" altLang="en-US" sz="1200" b="1" dirty="0" smtClean="0">
                <a:latin typeface="微软雅黑" pitchFamily="34" charset="-122"/>
                <a:ea typeface="微软雅黑" pitchFamily="34" charset="-122"/>
              </a:rPr>
              <a:t>大众辉腾极限驾控底盘表现</a:t>
            </a:r>
            <a:endParaRPr lang="zh-CN" altLang="en-US" sz="1200" b="1" dirty="0">
              <a:latin typeface="微软雅黑" pitchFamily="34" charset="-122"/>
              <a:ea typeface="微软雅黑" pitchFamily="34" charset="-122"/>
            </a:endParaRPr>
          </a:p>
        </p:txBody>
      </p:sp>
      <p:sp>
        <p:nvSpPr>
          <p:cNvPr id="17" name="TextBox 16"/>
          <p:cNvSpPr txBox="1"/>
          <p:nvPr/>
        </p:nvSpPr>
        <p:spPr>
          <a:xfrm>
            <a:off x="71406" y="6540365"/>
            <a:ext cx="2730500" cy="246221"/>
          </a:xfrm>
          <a:prstGeom prst="rect">
            <a:avLst/>
          </a:prstGeom>
          <a:solidFill>
            <a:schemeClr val="accent1">
              <a:lumMod val="60000"/>
              <a:lumOff val="40000"/>
            </a:schemeClr>
          </a:solidFill>
        </p:spPr>
        <p:txBody>
          <a:bodyPr wrap="square" rtlCol="0">
            <a:spAutoFit/>
          </a:bodyPr>
          <a:lstStyle/>
          <a:p>
            <a:r>
              <a:rPr lang="en-US" altLang="zh-CN" sz="1000" dirty="0" smtClean="0">
                <a:hlinkClick r:id="rId7"/>
              </a:rPr>
              <a:t>http://www.feelauto.net/mv/look_mv.asp?id=18</a:t>
            </a:r>
            <a:endParaRPr lang="zh-CN"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4"/>
            <a:ext cx="8229600" cy="1143000"/>
          </a:xfrm>
        </p:spPr>
        <p:txBody>
          <a:bodyPr>
            <a:normAutofit/>
          </a:bodyPr>
          <a:lstStyle/>
          <a:p>
            <a:r>
              <a:rPr lang="en-US" altLang="zh-CN" dirty="0" err="1" smtClean="0">
                <a:latin typeface="Cooper Black" pitchFamily="18" charset="0"/>
              </a:rPr>
              <a:t>Feelauto</a:t>
            </a:r>
            <a:r>
              <a:rPr lang="en-US" altLang="zh-CN" dirty="0" smtClean="0">
                <a:latin typeface="Cooper Black" pitchFamily="18" charset="0"/>
              </a:rPr>
              <a:t> </a:t>
            </a:r>
            <a:r>
              <a:rPr lang="zh-CN" altLang="en-US" b="1" dirty="0" smtClean="0">
                <a:latin typeface="微软雅黑" pitchFamily="34" charset="-122"/>
                <a:ea typeface="微软雅黑" pitchFamily="34" charset="-122"/>
              </a:rPr>
              <a:t>的原创汽车视频</a:t>
            </a:r>
          </a:p>
        </p:txBody>
      </p:sp>
      <p:sp>
        <p:nvSpPr>
          <p:cNvPr id="4" name="标题 1"/>
          <p:cNvSpPr txBox="1">
            <a:spLocks/>
          </p:cNvSpPr>
          <p:nvPr/>
        </p:nvSpPr>
        <p:spPr>
          <a:xfrm>
            <a:off x="142844" y="5286396"/>
            <a:ext cx="8858312" cy="1143000"/>
          </a:xfrm>
          <a:prstGeom prst="rect">
            <a:avLst/>
          </a:prstGeom>
          <a:solidFill>
            <a:schemeClr val="tx2">
              <a:lumMod val="40000"/>
              <a:lumOff val="60000"/>
            </a:schemeClr>
          </a:solidFill>
        </p:spPr>
        <p:txBody>
          <a:bodyPr vert="horz" lIns="91440" tIns="45720" rIns="91440" bIns="45720" rtlCol="0" anchor="ctr">
            <a:normAutofit fontScale="70000" lnSpcReduction="20000"/>
          </a:bodyPr>
          <a:lstStyle/>
          <a:p>
            <a:pPr lvl="0" algn="ctr">
              <a:lnSpc>
                <a:spcPct val="120000"/>
              </a:lnSpc>
              <a:spcBef>
                <a:spcPct val="0"/>
              </a:spcBef>
            </a:pPr>
            <a:r>
              <a:rPr lang="zh-CN" altLang="en-US" sz="4400" b="1" dirty="0" smtClean="0">
                <a:latin typeface="微软雅黑" pitchFamily="34" charset="-122"/>
                <a:ea typeface="微软雅黑" pitchFamily="34" charset="-122"/>
              </a:rPr>
              <a:t>微电影及航拍作品让一个精彩的活动；一个精彩的瞬间永久的保留下来并得到最广泛的传播和推广。</a:t>
            </a:r>
            <a:endParaRPr kumimoji="0" lang="zh-CN" altLang="en-US" sz="44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
        <p:nvSpPr>
          <p:cNvPr id="6" name="标题 1"/>
          <p:cNvSpPr txBox="1">
            <a:spLocks/>
          </p:cNvSpPr>
          <p:nvPr/>
        </p:nvSpPr>
        <p:spPr>
          <a:xfrm>
            <a:off x="428596" y="4500570"/>
            <a:ext cx="8229600" cy="7143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athmos Original" pitchFamily="2" charset="0"/>
                <a:ea typeface="+mj-ea"/>
                <a:cs typeface="+mj-cs"/>
                <a:hlinkClick r:id="rId2"/>
              </a:rPr>
              <a:t>Http://www.Feelauto.net/mv/</a:t>
            </a:r>
            <a:endParaRPr kumimoji="0" lang="en-US" altLang="zh-CN" sz="2800" b="0" i="0" u="none" strike="noStrike" kern="1200" cap="none" spc="0" normalizeH="0" baseline="0" noProof="0" dirty="0" smtClean="0">
              <a:ln>
                <a:noFill/>
              </a:ln>
              <a:solidFill>
                <a:schemeClr val="tx1"/>
              </a:solidFill>
              <a:effectLst/>
              <a:uLnTx/>
              <a:uFillTx/>
              <a:latin typeface="Mathmos Original" pitchFamily="2" charset="0"/>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95250" y="1095382"/>
            <a:ext cx="89535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4"/>
            <a:ext cx="8229600" cy="1143000"/>
          </a:xfrm>
        </p:spPr>
        <p:txBody>
          <a:bodyPr>
            <a:normAutofit/>
          </a:bodyPr>
          <a:lstStyle/>
          <a:p>
            <a:r>
              <a:rPr lang="en-US" altLang="zh-CN" dirty="0" err="1" smtClean="0">
                <a:latin typeface="Cooper Black" pitchFamily="18" charset="0"/>
              </a:rPr>
              <a:t>Feelauto</a:t>
            </a:r>
            <a:r>
              <a:rPr lang="zh-CN" altLang="en-US" dirty="0" smtClean="0">
                <a:latin typeface="Cooper Black" pitchFamily="18" charset="0"/>
              </a:rPr>
              <a:t> </a:t>
            </a:r>
            <a:r>
              <a:rPr lang="en-US" altLang="zh-CN" dirty="0" smtClean="0">
                <a:latin typeface="Cooper Black" pitchFamily="18" charset="0"/>
              </a:rPr>
              <a:t>3D</a:t>
            </a:r>
            <a:endParaRPr lang="zh-CN" altLang="en-US" dirty="0" smtClean="0">
              <a:latin typeface="Cooper Black" pitchFamily="18" charset="0"/>
            </a:endParaRPr>
          </a:p>
        </p:txBody>
      </p:sp>
      <p:sp>
        <p:nvSpPr>
          <p:cNvPr id="4" name="标题 1"/>
          <p:cNvSpPr txBox="1">
            <a:spLocks/>
          </p:cNvSpPr>
          <p:nvPr/>
        </p:nvSpPr>
        <p:spPr>
          <a:xfrm>
            <a:off x="142844" y="5286388"/>
            <a:ext cx="8858312" cy="1143000"/>
          </a:xfrm>
          <a:prstGeom prst="rect">
            <a:avLst/>
          </a:prstGeom>
          <a:solidFill>
            <a:schemeClr val="tx2">
              <a:lumMod val="40000"/>
              <a:lumOff val="60000"/>
            </a:schemeClr>
          </a:solidFill>
        </p:spPr>
        <p:txBody>
          <a:bodyPr vert="horz" lIns="91440" tIns="45720" rIns="91440" bIns="45720" rtlCol="0" anchor="ctr">
            <a:normAutofit fontScale="77500" lnSpcReduction="20000"/>
          </a:bodyPr>
          <a:lstStyle/>
          <a:p>
            <a:pPr lvl="0">
              <a:spcBef>
                <a:spcPct val="0"/>
              </a:spcBef>
            </a:pPr>
            <a:r>
              <a:rPr lang="zh-CN" altLang="en-US" sz="3600" b="1" dirty="0" smtClean="0">
                <a:latin typeface="微软雅黑" pitchFamily="34" charset="-122"/>
                <a:ea typeface="微软雅黑" pitchFamily="34" charset="-122"/>
              </a:rPr>
              <a:t>模拟器不仅可以给我们提供娱乐和辅助真实练习的平台。也可演练、模拟和</a:t>
            </a:r>
            <a:r>
              <a:rPr lang="zh-CN" altLang="en-US" sz="4000" b="1" dirty="0" smtClean="0">
                <a:latin typeface="微软雅黑" pitchFamily="34" charset="-122"/>
                <a:ea typeface="微软雅黑" pitchFamily="34" charset="-122"/>
              </a:rPr>
              <a:t>还原</a:t>
            </a:r>
            <a:r>
              <a:rPr lang="zh-CN" altLang="en-US" sz="3600" b="1" dirty="0" smtClean="0">
                <a:latin typeface="微软雅黑" pitchFamily="34" charset="-122"/>
                <a:ea typeface="微软雅黑" pitchFamily="34" charset="-122"/>
              </a:rPr>
              <a:t>在现实中危险或不便于模仿状况。</a:t>
            </a:r>
            <a:endParaRPr kumimoji="0" lang="zh-CN" altLang="en-US" sz="44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pic>
        <p:nvPicPr>
          <p:cNvPr id="3074" name="Picture 2"/>
          <p:cNvPicPr>
            <a:picLocks noChangeAspect="1" noChangeArrowheads="1"/>
          </p:cNvPicPr>
          <p:nvPr/>
        </p:nvPicPr>
        <p:blipFill>
          <a:blip r:embed="rId2"/>
          <a:srcRect/>
          <a:stretch>
            <a:fillRect/>
          </a:stretch>
        </p:blipFill>
        <p:spPr bwMode="auto">
          <a:xfrm>
            <a:off x="95250" y="1166820"/>
            <a:ext cx="8953500" cy="3333750"/>
          </a:xfrm>
          <a:prstGeom prst="rect">
            <a:avLst/>
          </a:prstGeom>
          <a:noFill/>
          <a:ln w="9525">
            <a:noFill/>
            <a:miter lim="800000"/>
            <a:headEnd/>
            <a:tailEnd/>
          </a:ln>
          <a:effectLst/>
        </p:spPr>
      </p:pic>
      <p:sp>
        <p:nvSpPr>
          <p:cNvPr id="6" name="标题 1"/>
          <p:cNvSpPr txBox="1">
            <a:spLocks/>
          </p:cNvSpPr>
          <p:nvPr/>
        </p:nvSpPr>
        <p:spPr>
          <a:xfrm>
            <a:off x="428596" y="4500578"/>
            <a:ext cx="8229600" cy="7143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athmos Original" pitchFamily="2" charset="0"/>
                <a:ea typeface="+mj-ea"/>
                <a:cs typeface="+mj-cs"/>
                <a:hlinkClick r:id="rId3"/>
              </a:rPr>
              <a:t>Http://Gp.Feelauto.net</a:t>
            </a:r>
            <a:endParaRPr kumimoji="0" lang="zh-CN" altLang="en-US" sz="3600" b="0" i="0" u="none" strike="noStrike" kern="1200" cap="none" spc="0" normalizeH="0" baseline="0" noProof="0" dirty="0" smtClean="0">
              <a:ln>
                <a:noFill/>
              </a:ln>
              <a:solidFill>
                <a:schemeClr val="tx1"/>
              </a:solidFill>
              <a:effectLst/>
              <a:uLnTx/>
              <a:uFillTx/>
              <a:latin typeface="Mathmos Original" pitchFamily="2"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71462"/>
            <a:ext cx="8229600" cy="1143000"/>
          </a:xfrm>
        </p:spPr>
        <p:txBody>
          <a:bodyPr/>
          <a:lstStyle/>
          <a:p>
            <a:r>
              <a:rPr lang="en-US" altLang="zh-CN" dirty="0" err="1" smtClean="0">
                <a:latin typeface="Cooper Black" pitchFamily="18" charset="0"/>
              </a:rPr>
              <a:t>Feelauto</a:t>
            </a:r>
            <a:r>
              <a:rPr lang="en-US" altLang="zh-CN" dirty="0" smtClean="0">
                <a:latin typeface="Cooper Black" pitchFamily="18" charset="0"/>
              </a:rPr>
              <a:t> </a:t>
            </a:r>
            <a:r>
              <a:rPr lang="zh-CN" altLang="en-US" b="1" dirty="0" smtClean="0">
                <a:latin typeface="微软雅黑" pitchFamily="34" charset="-122"/>
                <a:ea typeface="微软雅黑" pitchFamily="34" charset="-122"/>
              </a:rPr>
              <a:t>航拍装备</a:t>
            </a:r>
          </a:p>
        </p:txBody>
      </p:sp>
      <p:pic>
        <p:nvPicPr>
          <p:cNvPr id="1026" name="Picture 2" descr="C:\Users\Administrator\Desktop\未标题-2.jpg"/>
          <p:cNvPicPr>
            <a:picLocks noChangeAspect="1" noChangeArrowheads="1"/>
          </p:cNvPicPr>
          <p:nvPr/>
        </p:nvPicPr>
        <p:blipFill>
          <a:blip r:embed="rId2"/>
          <a:srcRect/>
          <a:stretch>
            <a:fillRect/>
          </a:stretch>
        </p:blipFill>
        <p:spPr bwMode="auto">
          <a:xfrm>
            <a:off x="-19051" y="900135"/>
            <a:ext cx="9163051" cy="5743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71462"/>
            <a:ext cx="8229600" cy="1143000"/>
          </a:xfrm>
        </p:spPr>
        <p:txBody>
          <a:bodyPr/>
          <a:lstStyle/>
          <a:p>
            <a:r>
              <a:rPr lang="en-US" altLang="zh-CN" dirty="0" err="1" smtClean="0">
                <a:latin typeface="Cooper Black" pitchFamily="18" charset="0"/>
              </a:rPr>
              <a:t>Feelauto</a:t>
            </a:r>
            <a:r>
              <a:rPr lang="zh-CN" altLang="en-US" b="1" dirty="0" smtClean="0">
                <a:latin typeface="微软雅黑" pitchFamily="34" charset="-122"/>
                <a:ea typeface="微软雅黑" pitchFamily="34" charset="-122"/>
              </a:rPr>
              <a:t> 工作花絮</a:t>
            </a:r>
          </a:p>
        </p:txBody>
      </p:sp>
      <p:pic>
        <p:nvPicPr>
          <p:cNvPr id="1026" name="Picture 2" descr="C:\Users\Feel\Desktop\20131229005039s.jpg">
            <a:hlinkClick r:id="rId2"/>
          </p:cNvPr>
          <p:cNvPicPr>
            <a:picLocks noChangeAspect="1" noChangeArrowheads="1"/>
          </p:cNvPicPr>
          <p:nvPr/>
        </p:nvPicPr>
        <p:blipFill>
          <a:blip r:embed="rId3"/>
          <a:srcRect/>
          <a:stretch>
            <a:fillRect/>
          </a:stretch>
        </p:blipFill>
        <p:spPr bwMode="auto">
          <a:xfrm>
            <a:off x="485763" y="857232"/>
            <a:ext cx="2371725" cy="1333500"/>
          </a:xfrm>
          <a:prstGeom prst="rect">
            <a:avLst/>
          </a:prstGeom>
          <a:noFill/>
        </p:spPr>
      </p:pic>
      <p:sp>
        <p:nvSpPr>
          <p:cNvPr id="6" name="TextBox 5"/>
          <p:cNvSpPr txBox="1"/>
          <p:nvPr/>
        </p:nvSpPr>
        <p:spPr>
          <a:xfrm>
            <a:off x="500034" y="2285992"/>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2"/>
              </a:rPr>
              <a:t>夜航拍摄</a:t>
            </a:r>
            <a:endParaRPr lang="zh-CN" altLang="en-US" sz="1200" b="1" dirty="0">
              <a:latin typeface="微软雅黑" pitchFamily="34" charset="-122"/>
              <a:ea typeface="微软雅黑" pitchFamily="34" charset="-122"/>
            </a:endParaRPr>
          </a:p>
        </p:txBody>
      </p:sp>
      <p:pic>
        <p:nvPicPr>
          <p:cNvPr id="1027" name="Picture 3" descr="C:\Users\Feel\Desktop\20131229143642s.jpg">
            <a:hlinkClick r:id="rId4"/>
          </p:cNvPr>
          <p:cNvPicPr>
            <a:picLocks noChangeAspect="1" noChangeArrowheads="1"/>
          </p:cNvPicPr>
          <p:nvPr/>
        </p:nvPicPr>
        <p:blipFill>
          <a:blip r:embed="rId5"/>
          <a:srcRect/>
          <a:stretch>
            <a:fillRect/>
          </a:stretch>
        </p:blipFill>
        <p:spPr bwMode="auto">
          <a:xfrm>
            <a:off x="3357554" y="857232"/>
            <a:ext cx="2371725" cy="1333500"/>
          </a:xfrm>
          <a:prstGeom prst="rect">
            <a:avLst/>
          </a:prstGeom>
          <a:noFill/>
        </p:spPr>
      </p:pic>
      <p:sp>
        <p:nvSpPr>
          <p:cNvPr id="8" name="TextBox 7"/>
          <p:cNvSpPr txBox="1"/>
          <p:nvPr/>
        </p:nvSpPr>
        <p:spPr>
          <a:xfrm>
            <a:off x="3357554" y="2285992"/>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4"/>
              </a:rPr>
              <a:t>高速摄影品位特技的瞬间</a:t>
            </a:r>
            <a:endParaRPr lang="zh-CN" altLang="en-US" sz="1200" b="1" dirty="0">
              <a:latin typeface="微软雅黑" pitchFamily="34" charset="-122"/>
              <a:ea typeface="微软雅黑" pitchFamily="34" charset="-122"/>
            </a:endParaRPr>
          </a:p>
        </p:txBody>
      </p:sp>
      <p:pic>
        <p:nvPicPr>
          <p:cNvPr id="1029" name="Picture 5" descr="C:\Users\Feel\Desktop\20131229144112s.jpg">
            <a:hlinkClick r:id="rId6"/>
          </p:cNvPr>
          <p:cNvPicPr>
            <a:picLocks noChangeAspect="1" noChangeArrowheads="1"/>
          </p:cNvPicPr>
          <p:nvPr/>
        </p:nvPicPr>
        <p:blipFill>
          <a:blip r:embed="rId7"/>
          <a:srcRect/>
          <a:stretch>
            <a:fillRect/>
          </a:stretch>
        </p:blipFill>
        <p:spPr bwMode="auto">
          <a:xfrm>
            <a:off x="6272241" y="857232"/>
            <a:ext cx="2371725" cy="1333500"/>
          </a:xfrm>
          <a:prstGeom prst="rect">
            <a:avLst/>
          </a:prstGeom>
          <a:noFill/>
        </p:spPr>
      </p:pic>
      <p:sp>
        <p:nvSpPr>
          <p:cNvPr id="11" name="TextBox 10"/>
          <p:cNvSpPr txBox="1"/>
          <p:nvPr/>
        </p:nvSpPr>
        <p:spPr>
          <a:xfrm>
            <a:off x="6286512" y="2285992"/>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6"/>
              </a:rPr>
              <a:t>多机位拍摄</a:t>
            </a:r>
            <a:endParaRPr lang="zh-CN" altLang="en-US" sz="1200" b="1" dirty="0">
              <a:latin typeface="微软雅黑" pitchFamily="34" charset="-122"/>
              <a:ea typeface="微软雅黑" pitchFamily="34" charset="-122"/>
            </a:endParaRPr>
          </a:p>
        </p:txBody>
      </p:sp>
      <p:pic>
        <p:nvPicPr>
          <p:cNvPr id="1030" name="Picture 6" descr="C:\Users\Feel\Desktop\20131229162202s.jpg">
            <a:hlinkClick r:id="rId8"/>
          </p:cNvPr>
          <p:cNvPicPr>
            <a:picLocks noChangeAspect="1" noChangeArrowheads="1"/>
          </p:cNvPicPr>
          <p:nvPr/>
        </p:nvPicPr>
        <p:blipFill>
          <a:blip r:embed="rId9"/>
          <a:srcRect/>
          <a:stretch>
            <a:fillRect/>
          </a:stretch>
        </p:blipFill>
        <p:spPr bwMode="auto">
          <a:xfrm>
            <a:off x="500034" y="2714620"/>
            <a:ext cx="2371725" cy="1333500"/>
          </a:xfrm>
          <a:prstGeom prst="rect">
            <a:avLst/>
          </a:prstGeom>
          <a:noFill/>
        </p:spPr>
      </p:pic>
      <p:sp>
        <p:nvSpPr>
          <p:cNvPr id="13" name="TextBox 12"/>
          <p:cNvSpPr txBox="1"/>
          <p:nvPr/>
        </p:nvSpPr>
        <p:spPr>
          <a:xfrm>
            <a:off x="500034" y="4143380"/>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8"/>
              </a:rPr>
              <a:t>航拍</a:t>
            </a:r>
            <a:endParaRPr lang="zh-CN" altLang="en-US" sz="1200" b="1" dirty="0">
              <a:latin typeface="微软雅黑" pitchFamily="34" charset="-122"/>
              <a:ea typeface="微软雅黑" pitchFamily="34" charset="-122"/>
            </a:endParaRPr>
          </a:p>
        </p:txBody>
      </p:sp>
      <p:pic>
        <p:nvPicPr>
          <p:cNvPr id="1031" name="Picture 7" descr="C:\Users\Feel\Desktop\20131229235605s.jpg">
            <a:hlinkClick r:id="rId10"/>
          </p:cNvPr>
          <p:cNvPicPr>
            <a:picLocks noChangeAspect="1" noChangeArrowheads="1"/>
          </p:cNvPicPr>
          <p:nvPr/>
        </p:nvPicPr>
        <p:blipFill>
          <a:blip r:embed="rId11"/>
          <a:srcRect/>
          <a:stretch>
            <a:fillRect/>
          </a:stretch>
        </p:blipFill>
        <p:spPr bwMode="auto">
          <a:xfrm>
            <a:off x="3343283" y="2738442"/>
            <a:ext cx="2371725" cy="1333500"/>
          </a:xfrm>
          <a:prstGeom prst="rect">
            <a:avLst/>
          </a:prstGeom>
          <a:noFill/>
        </p:spPr>
      </p:pic>
      <p:sp>
        <p:nvSpPr>
          <p:cNvPr id="15" name="TextBox 14"/>
          <p:cNvSpPr txBox="1"/>
          <p:nvPr/>
        </p:nvSpPr>
        <p:spPr>
          <a:xfrm>
            <a:off x="3357554" y="4143380"/>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10"/>
              </a:rPr>
              <a:t>电控车载摇臂</a:t>
            </a:r>
            <a:endParaRPr lang="zh-CN" altLang="en-US" sz="1200" b="1" dirty="0">
              <a:latin typeface="微软雅黑" pitchFamily="34" charset="-122"/>
              <a:ea typeface="微软雅黑" pitchFamily="34" charset="-122"/>
            </a:endParaRPr>
          </a:p>
        </p:txBody>
      </p:sp>
      <p:pic>
        <p:nvPicPr>
          <p:cNvPr id="1032" name="Picture 8" descr="C:\Users\Feel\Desktop\20131229235047s.jpg">
            <a:hlinkClick r:id="rId12"/>
          </p:cNvPr>
          <p:cNvPicPr>
            <a:picLocks noChangeAspect="1" noChangeArrowheads="1"/>
          </p:cNvPicPr>
          <p:nvPr/>
        </p:nvPicPr>
        <p:blipFill>
          <a:blip r:embed="rId13"/>
          <a:srcRect/>
          <a:stretch>
            <a:fillRect/>
          </a:stretch>
        </p:blipFill>
        <p:spPr bwMode="auto">
          <a:xfrm>
            <a:off x="6286512" y="2714620"/>
            <a:ext cx="2371725" cy="1333500"/>
          </a:xfrm>
          <a:prstGeom prst="rect">
            <a:avLst/>
          </a:prstGeom>
          <a:noFill/>
        </p:spPr>
      </p:pic>
      <p:sp>
        <p:nvSpPr>
          <p:cNvPr id="17" name="TextBox 16"/>
          <p:cNvSpPr txBox="1"/>
          <p:nvPr/>
        </p:nvSpPr>
        <p:spPr>
          <a:xfrm>
            <a:off x="6286512" y="4143380"/>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12"/>
              </a:rPr>
              <a:t>野外拍摄</a:t>
            </a:r>
            <a:endParaRPr lang="zh-CN" altLang="en-US" sz="1200" b="1" dirty="0">
              <a:latin typeface="微软雅黑" pitchFamily="34" charset="-122"/>
              <a:ea typeface="微软雅黑" pitchFamily="34" charset="-122"/>
            </a:endParaRPr>
          </a:p>
        </p:txBody>
      </p:sp>
      <p:pic>
        <p:nvPicPr>
          <p:cNvPr id="1033" name="Picture 9" descr="C:\Users\Feel\Desktop\20131229173643s.jpg">
            <a:hlinkClick r:id="rId14"/>
          </p:cNvPr>
          <p:cNvPicPr>
            <a:picLocks noChangeAspect="1" noChangeArrowheads="1"/>
          </p:cNvPicPr>
          <p:nvPr/>
        </p:nvPicPr>
        <p:blipFill>
          <a:blip r:embed="rId15"/>
          <a:srcRect/>
          <a:stretch>
            <a:fillRect/>
          </a:stretch>
        </p:blipFill>
        <p:spPr bwMode="auto">
          <a:xfrm>
            <a:off x="500034" y="4572008"/>
            <a:ext cx="2371725" cy="1333500"/>
          </a:xfrm>
          <a:prstGeom prst="rect">
            <a:avLst/>
          </a:prstGeom>
          <a:noFill/>
        </p:spPr>
      </p:pic>
      <p:sp>
        <p:nvSpPr>
          <p:cNvPr id="19" name="TextBox 18"/>
          <p:cNvSpPr txBox="1"/>
          <p:nvPr/>
        </p:nvSpPr>
        <p:spPr>
          <a:xfrm>
            <a:off x="500034" y="6000768"/>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14"/>
              </a:rPr>
              <a:t>航拍监控飞行数据及画面</a:t>
            </a:r>
            <a:endParaRPr lang="zh-CN" altLang="en-US" sz="1200" b="1" dirty="0">
              <a:latin typeface="微软雅黑" pitchFamily="34" charset="-122"/>
              <a:ea typeface="微软雅黑" pitchFamily="34" charset="-122"/>
            </a:endParaRPr>
          </a:p>
        </p:txBody>
      </p:sp>
      <p:pic>
        <p:nvPicPr>
          <p:cNvPr id="1034" name="Picture 10" descr="C:\Users\Feel\Desktop\20131229181009s.jpg">
            <a:hlinkClick r:id="rId16"/>
          </p:cNvPr>
          <p:cNvPicPr>
            <a:picLocks noChangeAspect="1" noChangeArrowheads="1"/>
          </p:cNvPicPr>
          <p:nvPr/>
        </p:nvPicPr>
        <p:blipFill>
          <a:blip r:embed="rId17"/>
          <a:srcRect/>
          <a:stretch>
            <a:fillRect/>
          </a:stretch>
        </p:blipFill>
        <p:spPr bwMode="auto">
          <a:xfrm>
            <a:off x="3357554" y="4595830"/>
            <a:ext cx="2371725" cy="1333500"/>
          </a:xfrm>
          <a:prstGeom prst="rect">
            <a:avLst/>
          </a:prstGeom>
          <a:noFill/>
        </p:spPr>
      </p:pic>
      <p:sp>
        <p:nvSpPr>
          <p:cNvPr id="21" name="TextBox 20"/>
          <p:cNvSpPr txBox="1"/>
          <p:nvPr/>
        </p:nvSpPr>
        <p:spPr>
          <a:xfrm>
            <a:off x="3357554" y="6000768"/>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16"/>
              </a:rPr>
              <a:t>超低空高速追拍</a:t>
            </a:r>
            <a:r>
              <a:rPr lang="en-US" altLang="zh-CN" sz="1200" b="1" dirty="0" smtClean="0">
                <a:latin typeface="微软雅黑" pitchFamily="34" charset="-122"/>
                <a:ea typeface="微软雅黑" pitchFamily="34" charset="-122"/>
                <a:hlinkClick r:id="rId16"/>
              </a:rPr>
              <a:t>/</a:t>
            </a:r>
            <a:r>
              <a:rPr lang="zh-CN" altLang="en-US" sz="1200" b="1" dirty="0" smtClean="0">
                <a:latin typeface="微软雅黑" pitchFamily="34" charset="-122"/>
                <a:ea typeface="微软雅黑" pitchFamily="34" charset="-122"/>
                <a:hlinkClick r:id="rId16"/>
              </a:rPr>
              <a:t>航拍</a:t>
            </a:r>
            <a:endParaRPr lang="zh-CN" altLang="en-US" sz="1200" b="1" dirty="0">
              <a:latin typeface="微软雅黑" pitchFamily="34" charset="-122"/>
              <a:ea typeface="微软雅黑" pitchFamily="34" charset="-122"/>
            </a:endParaRPr>
          </a:p>
        </p:txBody>
      </p:sp>
      <p:pic>
        <p:nvPicPr>
          <p:cNvPr id="1035" name="Picture 11" descr="C:\Users\Feel\Desktop\20131229235447s.jpg">
            <a:hlinkClick r:id="rId18"/>
          </p:cNvPr>
          <p:cNvPicPr>
            <a:picLocks noChangeAspect="1" noChangeArrowheads="1"/>
          </p:cNvPicPr>
          <p:nvPr/>
        </p:nvPicPr>
        <p:blipFill>
          <a:blip r:embed="rId19"/>
          <a:srcRect/>
          <a:stretch>
            <a:fillRect/>
          </a:stretch>
        </p:blipFill>
        <p:spPr bwMode="auto">
          <a:xfrm>
            <a:off x="6286512" y="4595830"/>
            <a:ext cx="2371725" cy="1333500"/>
          </a:xfrm>
          <a:prstGeom prst="rect">
            <a:avLst/>
          </a:prstGeom>
          <a:noFill/>
        </p:spPr>
      </p:pic>
      <p:sp>
        <p:nvSpPr>
          <p:cNvPr id="23" name="TextBox 22"/>
          <p:cNvSpPr txBox="1"/>
          <p:nvPr/>
        </p:nvSpPr>
        <p:spPr>
          <a:xfrm>
            <a:off x="6286512" y="6000768"/>
            <a:ext cx="2357454" cy="276999"/>
          </a:xfrm>
          <a:prstGeom prst="rect">
            <a:avLst/>
          </a:prstGeom>
          <a:solidFill>
            <a:schemeClr val="accent5">
              <a:lumMod val="40000"/>
              <a:lumOff val="60000"/>
            </a:schemeClr>
          </a:solidFill>
        </p:spPr>
        <p:txBody>
          <a:bodyPr wrap="square" rtlCol="0">
            <a:spAutoFit/>
          </a:bodyPr>
          <a:lstStyle/>
          <a:p>
            <a:pPr algn="ctr"/>
            <a:r>
              <a:rPr lang="zh-CN" altLang="en-US" sz="1200" b="1" dirty="0" smtClean="0">
                <a:latin typeface="微软雅黑" pitchFamily="34" charset="-122"/>
                <a:ea typeface="微软雅黑" pitchFamily="34" charset="-122"/>
                <a:hlinkClick r:id="rId18"/>
              </a:rPr>
              <a:t>高效人员及装备运输</a:t>
            </a:r>
            <a:r>
              <a:rPr lang="en-US" altLang="zh-CN" sz="1200" b="1" dirty="0" smtClean="0">
                <a:latin typeface="微软雅黑" pitchFamily="34" charset="-122"/>
                <a:ea typeface="微软雅黑" pitchFamily="34" charset="-122"/>
                <a:hlinkClick r:id="rId18"/>
              </a:rPr>
              <a:t>/</a:t>
            </a:r>
            <a:r>
              <a:rPr lang="zh-CN" altLang="en-US" sz="1200" b="1" dirty="0" smtClean="0">
                <a:latin typeface="微软雅黑" pitchFamily="34" charset="-122"/>
                <a:ea typeface="微软雅黑" pitchFamily="34" charset="-122"/>
                <a:hlinkClick r:id="rId18"/>
              </a:rPr>
              <a:t>转场</a:t>
            </a:r>
            <a:endParaRPr lang="zh-CN" altLang="en-US" sz="1200" b="1" dirty="0">
              <a:latin typeface="微软雅黑" pitchFamily="34" charset="-122"/>
              <a:ea typeface="微软雅黑" pitchFamily="34" charset="-122"/>
            </a:endParaRPr>
          </a:p>
        </p:txBody>
      </p:sp>
      <p:sp>
        <p:nvSpPr>
          <p:cNvPr id="24" name="TextBox 23"/>
          <p:cNvSpPr txBox="1"/>
          <p:nvPr/>
        </p:nvSpPr>
        <p:spPr>
          <a:xfrm>
            <a:off x="500066" y="6417254"/>
            <a:ext cx="8143900" cy="369332"/>
          </a:xfrm>
          <a:prstGeom prst="rect">
            <a:avLst/>
          </a:prstGeom>
          <a:solidFill>
            <a:schemeClr val="accent5">
              <a:lumMod val="20000"/>
              <a:lumOff val="80000"/>
            </a:schemeClr>
          </a:solidFill>
          <a:ln>
            <a:solidFill>
              <a:srgbClr val="0070C0"/>
            </a:solidFill>
          </a:ln>
          <a:effectLst>
            <a:outerShdw blurRad="190500" sx="86000" sy="86000" algn="ctr" rotWithShape="0">
              <a:srgbClr val="00B050">
                <a:alpha val="21000"/>
              </a:srgbClr>
            </a:outerShdw>
          </a:effectLst>
        </p:spPr>
        <p:txBody>
          <a:bodyPr wrap="square" rtlCol="0">
            <a:spAutoFit/>
            <a:scene3d>
              <a:camera prst="orthographicFront"/>
              <a:lightRig rig="sunset" dir="t"/>
            </a:scene3d>
            <a:sp3d prstMaterial="metal"/>
          </a:bodyPr>
          <a:lstStyle/>
          <a:p>
            <a:r>
              <a:rPr lang="zh-CN" altLang="en-US" b="1" dirty="0" smtClean="0">
                <a:solidFill>
                  <a:srgbClr val="00B050"/>
                </a:solidFill>
                <a:latin typeface="微软雅黑" pitchFamily="34" charset="-122"/>
                <a:ea typeface="微软雅黑" pitchFamily="34" charset="-122"/>
              </a:rPr>
              <a:t>温馨提示：</a:t>
            </a:r>
            <a:r>
              <a:rPr lang="zh-CN" altLang="en-US" dirty="0" smtClean="0">
                <a:latin typeface="微软雅黑" pitchFamily="34" charset="-122"/>
                <a:ea typeface="微软雅黑" pitchFamily="34" charset="-122"/>
              </a:rPr>
              <a:t>如果已经连入互联网可直接点图片或下面的文字打开欣赏高清图片。</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62"/>
            <a:ext cx="8229600" cy="1143000"/>
          </a:xfrm>
        </p:spPr>
        <p:txBody>
          <a:bodyPr/>
          <a:lstStyle/>
          <a:p>
            <a:r>
              <a:rPr lang="en-US" altLang="zh-CN" dirty="0" err="1" smtClean="0">
                <a:latin typeface="Cooper Black" pitchFamily="18" charset="0"/>
              </a:rPr>
              <a:t>Feelauto</a:t>
            </a:r>
            <a:r>
              <a:rPr lang="zh-CN" altLang="en-US" dirty="0" smtClean="0"/>
              <a:t> </a:t>
            </a:r>
            <a:r>
              <a:rPr lang="zh-CN" altLang="en-US" b="1" dirty="0" smtClean="0">
                <a:latin typeface="微软雅黑" pitchFamily="34" charset="-122"/>
                <a:ea typeface="微软雅黑" pitchFamily="34" charset="-122"/>
              </a:rPr>
              <a:t>案例精选</a:t>
            </a:r>
          </a:p>
        </p:txBody>
      </p:sp>
      <p:pic>
        <p:nvPicPr>
          <p:cNvPr id="4098" name="Picture 2" descr="C:\Users\Feel\Desktop\29.jpg">
            <a:hlinkClick r:id="rId2"/>
          </p:cNvPr>
          <p:cNvPicPr>
            <a:picLocks noChangeAspect="1" noChangeArrowheads="1"/>
          </p:cNvPicPr>
          <p:nvPr/>
        </p:nvPicPr>
        <p:blipFill>
          <a:blip r:embed="rId3"/>
          <a:stretch>
            <a:fillRect/>
          </a:stretch>
        </p:blipFill>
        <p:spPr bwMode="auto">
          <a:xfrm>
            <a:off x="3214678" y="928670"/>
            <a:ext cx="2730500" cy="1778000"/>
          </a:xfrm>
          <a:prstGeom prst="rect">
            <a:avLst/>
          </a:prstGeom>
          <a:noFill/>
          <a:effectLst>
            <a:glow rad="228600">
              <a:schemeClr val="accent4">
                <a:satMod val="175000"/>
                <a:alpha val="40000"/>
              </a:schemeClr>
            </a:glow>
          </a:effectLst>
        </p:spPr>
      </p:pic>
      <p:sp>
        <p:nvSpPr>
          <p:cNvPr id="5" name="TextBox 4"/>
          <p:cNvSpPr txBox="1"/>
          <p:nvPr/>
        </p:nvSpPr>
        <p:spPr>
          <a:xfrm>
            <a:off x="3143240" y="2857496"/>
            <a:ext cx="2857520" cy="646331"/>
          </a:xfrm>
          <a:prstGeom prst="rect">
            <a:avLst/>
          </a:prstGeom>
          <a:solidFill>
            <a:srgbClr val="FFFF00"/>
          </a:solidFill>
        </p:spPr>
        <p:txBody>
          <a:bodyPr wrap="square" rtlCol="0">
            <a:spAutoFit/>
          </a:bodyPr>
          <a:lstStyle/>
          <a:p>
            <a:r>
              <a:rPr lang="zh-CN" altLang="en-US" b="1" dirty="0" smtClean="0">
                <a:latin typeface="微软雅黑" pitchFamily="34" charset="-122"/>
                <a:ea typeface="微软雅黑" pitchFamily="34" charset="-122"/>
              </a:rPr>
              <a:t>向自然吸气</a:t>
            </a:r>
            <a:r>
              <a:rPr lang="en-US" altLang="zh-CN" b="1" dirty="0" smtClean="0">
                <a:latin typeface="微软雅黑" pitchFamily="34" charset="-122"/>
                <a:ea typeface="微软雅黑" pitchFamily="34" charset="-122"/>
              </a:rPr>
              <a:t>M3</a:t>
            </a:r>
            <a:r>
              <a:rPr lang="zh-CN" altLang="en-US" b="1" dirty="0" smtClean="0">
                <a:latin typeface="微软雅黑" pitchFamily="34" charset="-122"/>
                <a:ea typeface="微软雅黑" pitchFamily="34" charset="-122"/>
              </a:rPr>
              <a:t>致敬</a:t>
            </a: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BMW M</a:t>
            </a:r>
            <a:r>
              <a:rPr lang="zh-CN" altLang="en-US" b="1" dirty="0" smtClean="0">
                <a:latin typeface="微软雅黑" pitchFamily="34" charset="-122"/>
                <a:ea typeface="微软雅黑" pitchFamily="34" charset="-122"/>
              </a:rPr>
              <a:t>官方俱乐部航拍</a:t>
            </a:r>
            <a:endParaRPr lang="zh-CN" altLang="en-US" b="1" dirty="0">
              <a:latin typeface="微软雅黑" pitchFamily="34" charset="-122"/>
              <a:ea typeface="微软雅黑" pitchFamily="34" charset="-122"/>
            </a:endParaRPr>
          </a:p>
        </p:txBody>
      </p:sp>
      <p:sp>
        <p:nvSpPr>
          <p:cNvPr id="6" name="TextBox 5"/>
          <p:cNvSpPr txBox="1"/>
          <p:nvPr/>
        </p:nvSpPr>
        <p:spPr>
          <a:xfrm>
            <a:off x="3143240" y="3500438"/>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在北京金港汽车公园的</a:t>
            </a:r>
            <a:r>
              <a:rPr lang="en-US" altLang="zh-CN" sz="1200" b="1" dirty="0" smtClean="0">
                <a:latin typeface="微软雅黑" pitchFamily="34" charset="-122"/>
                <a:ea typeface="微软雅黑" pitchFamily="34" charset="-122"/>
              </a:rPr>
              <a:t>F3</a:t>
            </a:r>
            <a:r>
              <a:rPr lang="zh-CN" altLang="en-US" sz="1200" b="1" dirty="0" smtClean="0">
                <a:latin typeface="微软雅黑" pitchFamily="34" charset="-122"/>
                <a:ea typeface="微软雅黑" pitchFamily="34" charset="-122"/>
              </a:rPr>
              <a:t>赛道上配合俱乐部的活动完成</a:t>
            </a:r>
            <a:r>
              <a:rPr lang="en-US" altLang="zh-CN" sz="1200" b="1" dirty="0" smtClean="0">
                <a:latin typeface="微软雅黑" pitchFamily="34" charset="-122"/>
                <a:ea typeface="微软雅黑" pitchFamily="34" charset="-122"/>
              </a:rPr>
              <a:t>BMW</a:t>
            </a:r>
            <a:r>
              <a:rPr lang="zh-CN" altLang="en-US" sz="1200" b="1" dirty="0" smtClean="0">
                <a:latin typeface="微软雅黑" pitchFamily="34" charset="-122"/>
                <a:ea typeface="微软雅黑" pitchFamily="34" charset="-122"/>
              </a:rPr>
              <a:t> </a:t>
            </a:r>
            <a:r>
              <a:rPr lang="en-US" altLang="zh-CN" sz="1200" b="1" dirty="0" smtClean="0">
                <a:latin typeface="微软雅黑" pitchFamily="34" charset="-122"/>
                <a:ea typeface="微软雅黑" pitchFamily="34" charset="-122"/>
              </a:rPr>
              <a:t>M</a:t>
            </a:r>
            <a:r>
              <a:rPr lang="zh-CN" altLang="en-US" sz="1200" b="1" dirty="0" smtClean="0">
                <a:latin typeface="微软雅黑" pitchFamily="34" charset="-122"/>
                <a:ea typeface="微软雅黑" pitchFamily="34" charset="-122"/>
              </a:rPr>
              <a:t>系列在赛道的驰骋和场地飘移特技的航拍工作！</a:t>
            </a:r>
            <a:endParaRPr lang="zh-CN" altLang="en-US" sz="1200" b="1" dirty="0">
              <a:latin typeface="微软雅黑" pitchFamily="34" charset="-122"/>
              <a:ea typeface="微软雅黑" pitchFamily="34" charset="-122"/>
            </a:endParaRPr>
          </a:p>
        </p:txBody>
      </p:sp>
      <p:sp>
        <p:nvSpPr>
          <p:cNvPr id="7" name="TextBox 6"/>
          <p:cNvSpPr txBox="1"/>
          <p:nvPr/>
        </p:nvSpPr>
        <p:spPr>
          <a:xfrm>
            <a:off x="3143240" y="4143380"/>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4"/>
              </a:rPr>
              <a:t>http://www.feelauto.net/mv/look_mv.asp?id=43</a:t>
            </a:r>
            <a:endParaRPr lang="en-US" altLang="zh-CN" sz="1400" dirty="0"/>
          </a:p>
        </p:txBody>
      </p:sp>
      <p:sp>
        <p:nvSpPr>
          <p:cNvPr id="8" name="TextBox 7"/>
          <p:cNvSpPr txBox="1"/>
          <p:nvPr/>
        </p:nvSpPr>
        <p:spPr>
          <a:xfrm>
            <a:off x="6072198" y="2834342"/>
            <a:ext cx="2857520" cy="646331"/>
          </a:xfrm>
          <a:prstGeom prst="rect">
            <a:avLst/>
          </a:prstGeom>
          <a:solidFill>
            <a:srgbClr val="00B0F0"/>
          </a:solidFill>
        </p:spPr>
        <p:txBody>
          <a:bodyPr wrap="square" rtlCol="0">
            <a:spAutoFit/>
          </a:bodyPr>
          <a:lstStyle/>
          <a:p>
            <a:r>
              <a:rPr lang="zh-CN" altLang="en-US" b="1" dirty="0" smtClean="0">
                <a:latin typeface="微软雅黑" pitchFamily="34" charset="-122"/>
                <a:ea typeface="微软雅黑" pitchFamily="34" charset="-122"/>
              </a:rPr>
              <a:t>进口现代格锐媒体试驾会活动全程拍摄</a:t>
            </a:r>
          </a:p>
        </p:txBody>
      </p:sp>
      <p:sp>
        <p:nvSpPr>
          <p:cNvPr id="9" name="TextBox 8"/>
          <p:cNvSpPr txBox="1"/>
          <p:nvPr/>
        </p:nvSpPr>
        <p:spPr>
          <a:xfrm>
            <a:off x="6072198" y="3477284"/>
            <a:ext cx="2857520" cy="646331"/>
          </a:xfrm>
          <a:prstGeom prst="rect">
            <a:avLst/>
          </a:prstGeom>
          <a:solidFill>
            <a:schemeClr val="accent5">
              <a:lumMod val="40000"/>
              <a:lumOff val="60000"/>
            </a:schemeClr>
          </a:solidFill>
        </p:spPr>
        <p:txBody>
          <a:bodyPr wrap="square" rtlCol="0">
            <a:spAutoFit/>
          </a:bodyPr>
          <a:lstStyle/>
          <a:p>
            <a:r>
              <a:rPr lang="en-US" altLang="zh-CN" sz="1200" b="1" dirty="0" err="1" smtClean="0">
                <a:latin typeface="微软雅黑" pitchFamily="34" charset="-122"/>
                <a:ea typeface="微软雅黑" pitchFamily="34" charset="-122"/>
              </a:rPr>
              <a:t>Feelauto</a:t>
            </a:r>
            <a:r>
              <a:rPr lang="zh-CN" altLang="en-US" sz="1200" b="1" dirty="0" smtClean="0">
                <a:latin typeface="微软雅黑" pitchFamily="34" charset="-122"/>
                <a:ea typeface="微软雅黑" pitchFamily="34" charset="-122"/>
              </a:rPr>
              <a:t>团队在北京拍摄的进口现代媒体试驾活动，从北京现代大厦到密云云湖度假村的全程拍摄。</a:t>
            </a:r>
          </a:p>
        </p:txBody>
      </p:sp>
      <p:sp>
        <p:nvSpPr>
          <p:cNvPr id="10" name="TextBox 9"/>
          <p:cNvSpPr txBox="1"/>
          <p:nvPr/>
        </p:nvSpPr>
        <p:spPr>
          <a:xfrm>
            <a:off x="6072198" y="4120226"/>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5"/>
              </a:rPr>
              <a:t>http://www.feelauto.net/mv/look_mv.asp?id=42</a:t>
            </a:r>
            <a:endParaRPr lang="en-US" altLang="zh-CN" sz="1400" dirty="0" smtClean="0"/>
          </a:p>
        </p:txBody>
      </p:sp>
      <p:pic>
        <p:nvPicPr>
          <p:cNvPr id="4099" name="Picture 3" descr="C:\Users\Feel\Desktop\41.jpg">
            <a:hlinkClick r:id="rId6"/>
          </p:cNvPr>
          <p:cNvPicPr>
            <a:picLocks noChangeAspect="1" noChangeArrowheads="1"/>
          </p:cNvPicPr>
          <p:nvPr/>
        </p:nvPicPr>
        <p:blipFill>
          <a:blip r:embed="rId7"/>
          <a:stretch>
            <a:fillRect/>
          </a:stretch>
        </p:blipFill>
        <p:spPr bwMode="auto">
          <a:xfrm>
            <a:off x="6143636" y="928670"/>
            <a:ext cx="2730500" cy="1778000"/>
          </a:xfrm>
          <a:prstGeom prst="rect">
            <a:avLst/>
          </a:prstGeom>
          <a:noFill/>
          <a:effectLst>
            <a:glow rad="228600">
              <a:schemeClr val="accent3">
                <a:satMod val="175000"/>
                <a:alpha val="40000"/>
              </a:schemeClr>
            </a:glow>
          </a:effectLst>
        </p:spPr>
      </p:pic>
      <p:sp>
        <p:nvSpPr>
          <p:cNvPr id="24" name="TextBox 23"/>
          <p:cNvSpPr txBox="1"/>
          <p:nvPr/>
        </p:nvSpPr>
        <p:spPr>
          <a:xfrm>
            <a:off x="142844" y="2857496"/>
            <a:ext cx="2857520" cy="646331"/>
          </a:xfrm>
          <a:prstGeom prst="rect">
            <a:avLst/>
          </a:prstGeom>
          <a:solidFill>
            <a:srgbClr val="92D050"/>
          </a:solidFill>
        </p:spPr>
        <p:txBody>
          <a:bodyPr wrap="square" rtlCol="0">
            <a:spAutoFit/>
          </a:bodyPr>
          <a:lstStyle/>
          <a:p>
            <a:r>
              <a:rPr lang="zh-CN" altLang="en-US" b="1" dirty="0" smtClean="0">
                <a:latin typeface="微软雅黑" pitchFamily="34" charset="-122"/>
                <a:ea typeface="微软雅黑" pitchFamily="34" charset="-122"/>
              </a:rPr>
              <a:t>网易汽车</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速度季</a:t>
            </a:r>
            <a:r>
              <a:rPr lang="en-US" altLang="zh-CN" b="1" dirty="0" smtClean="0">
                <a:latin typeface="微软雅黑" pitchFamily="34" charset="-122"/>
                <a:ea typeface="微软雅黑" pitchFamily="34" charset="-122"/>
              </a:rPr>
              <a:t>》</a:t>
            </a:r>
          </a:p>
          <a:p>
            <a:r>
              <a:rPr lang="zh-CN" altLang="en-US" b="1" dirty="0" smtClean="0">
                <a:latin typeface="微软雅黑" pitchFamily="34" charset="-122"/>
                <a:ea typeface="微软雅黑" pitchFamily="34" charset="-122"/>
              </a:rPr>
              <a:t>长期航拍合作娱乐节目</a:t>
            </a:r>
          </a:p>
        </p:txBody>
      </p:sp>
      <p:sp>
        <p:nvSpPr>
          <p:cNvPr id="25" name="TextBox 24"/>
          <p:cNvSpPr txBox="1"/>
          <p:nvPr/>
        </p:nvSpPr>
        <p:spPr>
          <a:xfrm>
            <a:off x="142844" y="3500438"/>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通过汽车驾控影视领域的积累用航拍与网易</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速度季</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长期默契合作完成很多特殊环境中的拍摄及汽车驾控技术支持</a:t>
            </a:r>
            <a:r>
              <a:rPr lang="en-US" altLang="zh-CN" sz="1200" b="1" dirty="0" smtClean="0">
                <a:latin typeface="微软雅黑" pitchFamily="34" charset="-122"/>
                <a:ea typeface="微软雅黑" pitchFamily="34" charset="-122"/>
              </a:rPr>
              <a:t>!</a:t>
            </a:r>
            <a:endParaRPr lang="zh-CN" altLang="en-US" sz="1200" b="1" dirty="0" smtClean="0">
              <a:latin typeface="微软雅黑" pitchFamily="34" charset="-122"/>
              <a:ea typeface="微软雅黑" pitchFamily="34" charset="-122"/>
            </a:endParaRPr>
          </a:p>
        </p:txBody>
      </p:sp>
      <p:sp>
        <p:nvSpPr>
          <p:cNvPr id="26" name="TextBox 25"/>
          <p:cNvSpPr txBox="1"/>
          <p:nvPr/>
        </p:nvSpPr>
        <p:spPr>
          <a:xfrm>
            <a:off x="142844" y="4143380"/>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8"/>
              </a:rPr>
              <a:t>http://www.feelauto.net/feelauto/feelauto_163.asp</a:t>
            </a:r>
            <a:endParaRPr lang="en-US" altLang="zh-CN" sz="1400" dirty="0" smtClean="0"/>
          </a:p>
        </p:txBody>
      </p:sp>
      <p:pic>
        <p:nvPicPr>
          <p:cNvPr id="27" name="Picture 2">
            <a:hlinkClick r:id="rId8"/>
          </p:cNvPr>
          <p:cNvPicPr>
            <a:picLocks noChangeAspect="1" noChangeArrowheads="1"/>
          </p:cNvPicPr>
          <p:nvPr/>
        </p:nvPicPr>
        <p:blipFill>
          <a:blip r:embed="rId9"/>
          <a:stretch>
            <a:fillRect/>
          </a:stretch>
        </p:blipFill>
        <p:spPr bwMode="auto">
          <a:xfrm>
            <a:off x="214282" y="928670"/>
            <a:ext cx="2730500" cy="177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127000" sx="112000" sy="112000" algn="ctr" rotWithShape="0">
              <a:schemeClr val="accent5">
                <a:lumMod val="40000"/>
                <a:lumOff val="60000"/>
                <a:alpha val="44000"/>
              </a:schemeClr>
            </a:outerShdw>
          </a:effectLst>
        </p:spPr>
      </p:pic>
      <p:sp>
        <p:nvSpPr>
          <p:cNvPr id="32" name="TextBox 31"/>
          <p:cNvSpPr txBox="1"/>
          <p:nvPr/>
        </p:nvSpPr>
        <p:spPr>
          <a:xfrm>
            <a:off x="6286512" y="4889384"/>
            <a:ext cx="2500330" cy="1754326"/>
          </a:xfrm>
          <a:prstGeom prst="rect">
            <a:avLst/>
          </a:prstGeom>
          <a:solidFill>
            <a:schemeClr val="accent5">
              <a:lumMod val="20000"/>
              <a:lumOff val="80000"/>
            </a:schemeClr>
          </a:solidFill>
          <a:ln>
            <a:solidFill>
              <a:srgbClr val="0070C0"/>
            </a:solidFill>
          </a:ln>
          <a:effectLst>
            <a:outerShdw blurRad="190500" sx="86000" sy="86000" algn="ctr" rotWithShape="0">
              <a:srgbClr val="00B050">
                <a:alpha val="21000"/>
              </a:srgbClr>
            </a:outerShdw>
          </a:effectLst>
        </p:spPr>
        <p:txBody>
          <a:bodyPr wrap="square" rtlCol="0">
            <a:spAutoFit/>
            <a:scene3d>
              <a:camera prst="orthographicFront"/>
              <a:lightRig rig="sunset" dir="t"/>
            </a:scene3d>
            <a:sp3d prstMaterial="metal"/>
          </a:bodyPr>
          <a:lstStyle/>
          <a:p>
            <a:r>
              <a:rPr lang="zh-CN" altLang="en-US" b="1" dirty="0" smtClean="0">
                <a:solidFill>
                  <a:srgbClr val="00B050"/>
                </a:solidFill>
                <a:latin typeface="微软雅黑" pitchFamily="34" charset="-122"/>
                <a:ea typeface="微软雅黑" pitchFamily="34" charset="-122"/>
              </a:rPr>
              <a:t>温馨提示：</a:t>
            </a:r>
            <a:endParaRPr lang="en-US" altLang="zh-CN" b="1" dirty="0" smtClean="0">
              <a:solidFill>
                <a:srgbClr val="00B05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如果您的电脑已经连入互联网，您可以直接用鼠标点图片或下面的连接打开并欣赏高清视频及图片案例。</a:t>
            </a:r>
            <a:endParaRPr lang="zh-CN" altLang="en-US" dirty="0">
              <a:latin typeface="微软雅黑" pitchFamily="34" charset="-122"/>
              <a:ea typeface="微软雅黑" pitchFamily="34" charset="-122"/>
            </a:endParaRPr>
          </a:p>
        </p:txBody>
      </p:sp>
      <p:pic>
        <p:nvPicPr>
          <p:cNvPr id="2050" name="Picture 2" descr="C:\Users\Feel\Desktop\60.jpg"/>
          <p:cNvPicPr>
            <a:picLocks noChangeAspect="1" noChangeArrowheads="1"/>
          </p:cNvPicPr>
          <p:nvPr/>
        </p:nvPicPr>
        <p:blipFill>
          <a:blip r:embed="rId10"/>
          <a:srcRect/>
          <a:stretch>
            <a:fillRect/>
          </a:stretch>
        </p:blipFill>
        <p:spPr bwMode="auto">
          <a:xfrm>
            <a:off x="142844" y="4786322"/>
            <a:ext cx="2858762" cy="1857388"/>
          </a:xfrm>
          <a:prstGeom prst="rect">
            <a:avLst/>
          </a:prstGeom>
          <a:noFill/>
          <a:effectLst>
            <a:outerShdw blurRad="63500" sx="105000" sy="105000" algn="ctr" rotWithShape="0">
              <a:schemeClr val="tx2">
                <a:lumMod val="60000"/>
                <a:lumOff val="40000"/>
                <a:alpha val="34000"/>
              </a:schemeClr>
            </a:outerShdw>
          </a:effectLst>
        </p:spPr>
      </p:pic>
      <p:sp>
        <p:nvSpPr>
          <p:cNvPr id="21" name="TextBox 20"/>
          <p:cNvSpPr txBox="1"/>
          <p:nvPr/>
        </p:nvSpPr>
        <p:spPr>
          <a:xfrm>
            <a:off x="3143240" y="4763168"/>
            <a:ext cx="2857520" cy="646331"/>
          </a:xfrm>
          <a:prstGeom prst="rect">
            <a:avLst/>
          </a:prstGeom>
          <a:solidFill>
            <a:srgbClr val="FF0000"/>
          </a:solidFill>
        </p:spPr>
        <p:txBody>
          <a:bodyPr wrap="square" rtlCol="0">
            <a:spAutoFit/>
          </a:bodyPr>
          <a:lstStyle/>
          <a:p>
            <a:r>
              <a:rPr lang="zh-CN" altLang="en-US" b="1" dirty="0" smtClean="0">
                <a:latin typeface="微软雅黑" pitchFamily="34" charset="-122"/>
                <a:ea typeface="微软雅黑" pitchFamily="34" charset="-122"/>
              </a:rPr>
              <a:t>拍摄雪中的平遥古城和乔家大院</a:t>
            </a:r>
            <a:endParaRPr lang="zh-CN" altLang="en-US" b="1" dirty="0">
              <a:latin typeface="微软雅黑" pitchFamily="34" charset="-122"/>
              <a:ea typeface="微软雅黑" pitchFamily="34" charset="-122"/>
            </a:endParaRPr>
          </a:p>
        </p:txBody>
      </p:sp>
      <p:sp>
        <p:nvSpPr>
          <p:cNvPr id="22" name="TextBox 21"/>
          <p:cNvSpPr txBox="1"/>
          <p:nvPr/>
        </p:nvSpPr>
        <p:spPr>
          <a:xfrm>
            <a:off x="3143240" y="5429264"/>
            <a:ext cx="2857520" cy="646331"/>
          </a:xfrm>
          <a:prstGeom prst="rect">
            <a:avLst/>
          </a:prstGeom>
          <a:solidFill>
            <a:schemeClr val="accent5">
              <a:lumMod val="40000"/>
              <a:lumOff val="60000"/>
            </a:schemeClr>
          </a:solidFill>
        </p:spPr>
        <p:txBody>
          <a:bodyPr wrap="square" rtlCol="0">
            <a:spAutoFit/>
          </a:bodyPr>
          <a:lstStyle/>
          <a:p>
            <a:r>
              <a:rPr lang="en-US" altLang="zh-CN" sz="1200" b="1" dirty="0" err="1" smtClean="0">
                <a:latin typeface="微软雅黑" pitchFamily="34" charset="-122"/>
                <a:ea typeface="微软雅黑" pitchFamily="34" charset="-122"/>
              </a:rPr>
              <a:t>Feelauto</a:t>
            </a:r>
            <a:r>
              <a:rPr lang="zh-CN" altLang="en-US" sz="1200" b="1" smtClean="0">
                <a:latin typeface="微软雅黑" pitchFamily="34" charset="-122"/>
                <a:ea typeface="微软雅黑" pitchFamily="34" charset="-122"/>
              </a:rPr>
              <a:t>不仅带您细细品味古城的文化韵味，不期而遇的大雪也让拍摄效果更佳不同，我们甚至在大雪中航拍！</a:t>
            </a:r>
            <a:endParaRPr lang="zh-CN" altLang="en-US" sz="1200" dirty="0" smtClean="0"/>
          </a:p>
        </p:txBody>
      </p:sp>
      <p:sp>
        <p:nvSpPr>
          <p:cNvPr id="23" name="TextBox 22"/>
          <p:cNvSpPr txBox="1"/>
          <p:nvPr/>
        </p:nvSpPr>
        <p:spPr>
          <a:xfrm>
            <a:off x="3143240" y="6049052"/>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11"/>
              </a:rPr>
              <a:t>http://www.feelauto.net/mv/look_mv.asp?id=60</a:t>
            </a:r>
            <a:endParaRPr lang="en-US" altLang="zh-CN"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62"/>
            <a:ext cx="8229600" cy="1143000"/>
          </a:xfrm>
        </p:spPr>
        <p:txBody>
          <a:bodyPr/>
          <a:lstStyle/>
          <a:p>
            <a:r>
              <a:rPr lang="en-US" altLang="zh-CN" dirty="0" err="1" smtClean="0">
                <a:latin typeface="Cooper Black" pitchFamily="18" charset="0"/>
              </a:rPr>
              <a:t>Feelauto</a:t>
            </a:r>
            <a:r>
              <a:rPr lang="zh-CN" altLang="en-US" dirty="0" smtClean="0"/>
              <a:t> </a:t>
            </a:r>
            <a:r>
              <a:rPr lang="zh-CN" altLang="en-US" b="1" dirty="0" smtClean="0">
                <a:latin typeface="微软雅黑" pitchFamily="34" charset="-122"/>
                <a:ea typeface="微软雅黑" pitchFamily="34" charset="-122"/>
              </a:rPr>
              <a:t>案例精选</a:t>
            </a:r>
          </a:p>
        </p:txBody>
      </p:sp>
      <p:pic>
        <p:nvPicPr>
          <p:cNvPr id="16" name="Picture 4" descr="C:\Users\Feel\Desktop\34.jpg">
            <a:hlinkClick r:id="rId2"/>
          </p:cNvPr>
          <p:cNvPicPr>
            <a:picLocks noChangeAspect="1" noChangeArrowheads="1"/>
          </p:cNvPicPr>
          <p:nvPr/>
        </p:nvPicPr>
        <p:blipFill>
          <a:blip r:embed="rId3"/>
          <a:stretch>
            <a:fillRect/>
          </a:stretch>
        </p:blipFill>
        <p:spPr bwMode="auto">
          <a:xfrm>
            <a:off x="214282" y="4880914"/>
            <a:ext cx="2730500" cy="1778000"/>
          </a:xfrm>
          <a:prstGeom prst="rect">
            <a:avLst/>
          </a:prstGeom>
          <a:noFill/>
          <a:effectLst>
            <a:glow rad="228600">
              <a:schemeClr val="accent1">
                <a:satMod val="175000"/>
                <a:alpha val="40000"/>
              </a:schemeClr>
            </a:glow>
          </a:effectLst>
        </p:spPr>
      </p:pic>
      <p:sp>
        <p:nvSpPr>
          <p:cNvPr id="17" name="TextBox 16"/>
          <p:cNvSpPr txBox="1"/>
          <p:nvPr/>
        </p:nvSpPr>
        <p:spPr>
          <a:xfrm>
            <a:off x="3143240" y="4857760"/>
            <a:ext cx="2857520" cy="646331"/>
          </a:xfrm>
          <a:prstGeom prst="rect">
            <a:avLst/>
          </a:prstGeom>
          <a:solidFill>
            <a:srgbClr val="FF0000"/>
          </a:solidFill>
        </p:spPr>
        <p:txBody>
          <a:bodyPr wrap="square" rtlCol="0">
            <a:spAutoFit/>
          </a:bodyPr>
          <a:lstStyle/>
          <a:p>
            <a:r>
              <a:rPr lang="zh-CN" altLang="en-US" b="1" dirty="0" smtClean="0">
                <a:latin typeface="微软雅黑" pitchFamily="34" charset="-122"/>
                <a:ea typeface="微软雅黑" pitchFamily="34" charset="-122"/>
              </a:rPr>
              <a:t>新浪“胖哥试车”节目国产</a:t>
            </a:r>
            <a:r>
              <a:rPr lang="en-US" altLang="zh-CN" b="1" dirty="0" smtClean="0">
                <a:latin typeface="微软雅黑" pitchFamily="34" charset="-122"/>
                <a:ea typeface="微软雅黑" pitchFamily="34" charset="-122"/>
              </a:rPr>
              <a:t>7</a:t>
            </a:r>
            <a:r>
              <a:rPr lang="zh-CN" altLang="en-US" b="1" dirty="0" smtClean="0">
                <a:latin typeface="微软雅黑" pitchFamily="34" charset="-122"/>
                <a:ea typeface="微软雅黑" pitchFamily="34" charset="-122"/>
              </a:rPr>
              <a:t>辆</a:t>
            </a:r>
            <a:r>
              <a:rPr lang="en-US" altLang="zh-CN" b="1" dirty="0" smtClean="0">
                <a:latin typeface="微软雅黑" pitchFamily="34" charset="-122"/>
                <a:ea typeface="微软雅黑" pitchFamily="34" charset="-122"/>
              </a:rPr>
              <a:t>SUV</a:t>
            </a:r>
            <a:r>
              <a:rPr lang="zh-CN" altLang="en-US" b="1" dirty="0" smtClean="0">
                <a:latin typeface="微软雅黑" pitchFamily="34" charset="-122"/>
                <a:ea typeface="微软雅黑" pitchFamily="34" charset="-122"/>
              </a:rPr>
              <a:t>评测航拍</a:t>
            </a:r>
            <a:endParaRPr lang="zh-CN" altLang="en-US" b="1" dirty="0">
              <a:latin typeface="微软雅黑" pitchFamily="34" charset="-122"/>
              <a:ea typeface="微软雅黑" pitchFamily="34" charset="-122"/>
            </a:endParaRPr>
          </a:p>
        </p:txBody>
      </p:sp>
      <p:sp>
        <p:nvSpPr>
          <p:cNvPr id="18" name="TextBox 17"/>
          <p:cNvSpPr txBox="1"/>
          <p:nvPr/>
        </p:nvSpPr>
        <p:spPr>
          <a:xfrm>
            <a:off x="3143240" y="5523856"/>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河床上不仅有起伏落差，各种树木、高压线、电线杆也都给超低空的拍摄带来了困难。</a:t>
            </a:r>
            <a:endParaRPr lang="zh-CN" altLang="en-US" sz="1200" dirty="0" smtClean="0"/>
          </a:p>
        </p:txBody>
      </p:sp>
      <p:sp>
        <p:nvSpPr>
          <p:cNvPr id="19" name="TextBox 18"/>
          <p:cNvSpPr txBox="1"/>
          <p:nvPr/>
        </p:nvSpPr>
        <p:spPr>
          <a:xfrm>
            <a:off x="3143240" y="6143644"/>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4"/>
              </a:rPr>
              <a:t>http://www.feelauto.net/mv/look_mv.asp?id=45</a:t>
            </a:r>
            <a:endParaRPr lang="en-US" altLang="zh-CN" sz="1400" dirty="0" smtClean="0"/>
          </a:p>
        </p:txBody>
      </p:sp>
      <p:sp>
        <p:nvSpPr>
          <p:cNvPr id="20" name="TextBox 19"/>
          <p:cNvSpPr txBox="1"/>
          <p:nvPr/>
        </p:nvSpPr>
        <p:spPr>
          <a:xfrm>
            <a:off x="6143636" y="2857496"/>
            <a:ext cx="2857520" cy="646331"/>
          </a:xfrm>
          <a:prstGeom prst="rect">
            <a:avLst/>
          </a:prstGeom>
          <a:solidFill>
            <a:srgbClr val="FFFF00"/>
          </a:solidFill>
        </p:spPr>
        <p:txBody>
          <a:bodyPr wrap="square" rtlCol="0">
            <a:spAutoFit/>
          </a:bodyPr>
          <a:lstStyle/>
          <a:p>
            <a:r>
              <a:rPr lang="zh-CN" altLang="en-US" b="1" dirty="0" smtClean="0">
                <a:latin typeface="微软雅黑" pitchFamily="34" charset="-122"/>
                <a:ea typeface="微软雅黑" pitchFamily="34" charset="-122"/>
              </a:rPr>
              <a:t>高尔夫球活动</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在广阔的球场上翱翔</a:t>
            </a:r>
            <a:endParaRPr lang="zh-CN" altLang="en-US" b="1" dirty="0">
              <a:latin typeface="微软雅黑" pitchFamily="34" charset="-122"/>
              <a:ea typeface="微软雅黑" pitchFamily="34" charset="-122"/>
            </a:endParaRPr>
          </a:p>
        </p:txBody>
      </p:sp>
      <p:sp>
        <p:nvSpPr>
          <p:cNvPr id="21" name="TextBox 20"/>
          <p:cNvSpPr txBox="1"/>
          <p:nvPr/>
        </p:nvSpPr>
        <p:spPr>
          <a:xfrm>
            <a:off x="6143636" y="3500438"/>
            <a:ext cx="2857520" cy="646331"/>
          </a:xfrm>
          <a:prstGeom prst="rect">
            <a:avLst/>
          </a:prstGeom>
          <a:solidFill>
            <a:schemeClr val="accent5">
              <a:lumMod val="40000"/>
              <a:lumOff val="60000"/>
            </a:schemeClr>
          </a:solidFill>
        </p:spPr>
        <p:txBody>
          <a:bodyPr wrap="square" rtlCol="0">
            <a:spAutoFit/>
          </a:bodyPr>
          <a:lstStyle/>
          <a:p>
            <a:r>
              <a:rPr lang="en-US" altLang="zh-CN" sz="1200" b="1" dirty="0" err="1" smtClean="0">
                <a:latin typeface="微软雅黑" pitchFamily="34" charset="-122"/>
                <a:ea typeface="微软雅黑" pitchFamily="34" charset="-122"/>
              </a:rPr>
              <a:t>Feelauto</a:t>
            </a:r>
            <a:r>
              <a:rPr lang="zh-CN" altLang="en-US" sz="1200" b="1" dirty="0" smtClean="0">
                <a:latin typeface="微软雅黑" pitchFamily="34" charset="-122"/>
                <a:ea typeface="微软雅黑" pitchFamily="34" charset="-122"/>
              </a:rPr>
              <a:t>团队在北京拍摄的高尔夫球活动视频，稳定的航拍视频，良好的天气，满眼的绿色确实是一种视觉的享受！</a:t>
            </a:r>
            <a:endParaRPr lang="zh-CN" altLang="en-US" sz="1200" b="1" dirty="0">
              <a:latin typeface="微软雅黑" pitchFamily="34" charset="-122"/>
              <a:ea typeface="微软雅黑" pitchFamily="34" charset="-122"/>
            </a:endParaRPr>
          </a:p>
        </p:txBody>
      </p:sp>
      <p:sp>
        <p:nvSpPr>
          <p:cNvPr id="22" name="TextBox 21"/>
          <p:cNvSpPr txBox="1"/>
          <p:nvPr/>
        </p:nvSpPr>
        <p:spPr>
          <a:xfrm>
            <a:off x="6143636" y="4143380"/>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5"/>
              </a:rPr>
              <a:t>http://www.feelauto.net/mv/look_mv.asp?id=40</a:t>
            </a:r>
            <a:endParaRPr lang="zh-CN" altLang="en-US" sz="1400" dirty="0"/>
          </a:p>
        </p:txBody>
      </p:sp>
      <p:pic>
        <p:nvPicPr>
          <p:cNvPr id="23" name="Picture 2" descr="C:\Users\Feel\Desktop\40.jpg">
            <a:hlinkClick r:id="rId5"/>
          </p:cNvPr>
          <p:cNvPicPr>
            <a:picLocks noChangeAspect="1" noChangeArrowheads="1"/>
          </p:cNvPicPr>
          <p:nvPr/>
        </p:nvPicPr>
        <p:blipFill>
          <a:blip r:embed="rId6"/>
          <a:srcRect/>
          <a:stretch>
            <a:fillRect/>
          </a:stretch>
        </p:blipFill>
        <p:spPr bwMode="auto">
          <a:xfrm>
            <a:off x="6199218" y="928670"/>
            <a:ext cx="2730500" cy="1778000"/>
          </a:xfrm>
          <a:prstGeom prst="rect">
            <a:avLst/>
          </a:prstGeom>
          <a:noFill/>
          <a:effectLst>
            <a:glow rad="228600">
              <a:schemeClr val="accent4">
                <a:satMod val="175000"/>
                <a:alpha val="40000"/>
              </a:schemeClr>
            </a:glow>
          </a:effectLst>
        </p:spPr>
      </p:pic>
      <p:pic>
        <p:nvPicPr>
          <p:cNvPr id="3077" name="Picture 5" descr="C:\Users\Feel\Desktop\52.jpg">
            <a:hlinkClick r:id="rId7"/>
          </p:cNvPr>
          <p:cNvPicPr>
            <a:picLocks noChangeAspect="1" noChangeArrowheads="1"/>
          </p:cNvPicPr>
          <p:nvPr/>
        </p:nvPicPr>
        <p:blipFill>
          <a:blip r:embed="rId8"/>
          <a:srcRect/>
          <a:stretch>
            <a:fillRect/>
          </a:stretch>
        </p:blipFill>
        <p:spPr bwMode="auto">
          <a:xfrm>
            <a:off x="3198822" y="928670"/>
            <a:ext cx="2730500" cy="1778000"/>
          </a:xfrm>
          <a:prstGeom prst="rect">
            <a:avLst/>
          </a:prstGeom>
          <a:noFill/>
          <a:effectLst>
            <a:outerShdw blurRad="254000" sx="110000" sy="110000" algn="ctr" rotWithShape="0">
              <a:schemeClr val="accent2">
                <a:alpha val="40000"/>
              </a:schemeClr>
            </a:outerShdw>
          </a:effectLst>
        </p:spPr>
      </p:pic>
      <p:pic>
        <p:nvPicPr>
          <p:cNvPr id="3079" name="Picture 7" descr="C:\Users\Feel\Desktop\47.jpg">
            <a:hlinkClick r:id="rId9"/>
          </p:cNvPr>
          <p:cNvPicPr>
            <a:picLocks noChangeAspect="1" noChangeArrowheads="1"/>
          </p:cNvPicPr>
          <p:nvPr/>
        </p:nvPicPr>
        <p:blipFill>
          <a:blip r:embed="rId10"/>
          <a:srcRect/>
          <a:stretch>
            <a:fillRect/>
          </a:stretch>
        </p:blipFill>
        <p:spPr bwMode="auto">
          <a:xfrm>
            <a:off x="198426" y="928670"/>
            <a:ext cx="2730500" cy="1778000"/>
          </a:xfrm>
          <a:prstGeom prst="rect">
            <a:avLst/>
          </a:prstGeom>
          <a:noFill/>
          <a:effectLst>
            <a:outerShdw blurRad="254000" sx="110000" sy="110000" algn="ctr" rotWithShape="0">
              <a:schemeClr val="tx2">
                <a:lumMod val="75000"/>
                <a:alpha val="31000"/>
              </a:schemeClr>
            </a:outerShdw>
          </a:effectLst>
        </p:spPr>
      </p:pic>
      <p:sp>
        <p:nvSpPr>
          <p:cNvPr id="29" name="TextBox 28"/>
          <p:cNvSpPr txBox="1"/>
          <p:nvPr/>
        </p:nvSpPr>
        <p:spPr>
          <a:xfrm>
            <a:off x="3143240" y="2905780"/>
            <a:ext cx="2857520" cy="646331"/>
          </a:xfrm>
          <a:prstGeom prst="rect">
            <a:avLst/>
          </a:prstGeom>
          <a:solidFill>
            <a:srgbClr val="00B0F0"/>
          </a:solidFill>
        </p:spPr>
        <p:txBody>
          <a:bodyPr wrap="square" rtlCol="0">
            <a:spAutoFit/>
          </a:bodyPr>
          <a:lstStyle/>
          <a:p>
            <a:r>
              <a:rPr lang="zh-CN" altLang="en-US" b="1" dirty="0" smtClean="0">
                <a:latin typeface="微软雅黑" pitchFamily="34" charset="-122"/>
                <a:ea typeface="微软雅黑" pitchFamily="34" charset="-122"/>
              </a:rPr>
              <a:t>南京汤山旅游、温泉度假村宣传片航拍</a:t>
            </a:r>
          </a:p>
        </p:txBody>
      </p:sp>
      <p:sp>
        <p:nvSpPr>
          <p:cNvPr id="30" name="TextBox 29"/>
          <p:cNvSpPr txBox="1"/>
          <p:nvPr/>
        </p:nvSpPr>
        <p:spPr>
          <a:xfrm>
            <a:off x="3143240" y="3548722"/>
            <a:ext cx="2857520" cy="646331"/>
          </a:xfrm>
          <a:prstGeom prst="rect">
            <a:avLst/>
          </a:prstGeom>
          <a:solidFill>
            <a:schemeClr val="accent5">
              <a:lumMod val="40000"/>
              <a:lumOff val="60000"/>
            </a:schemeClr>
          </a:solidFill>
        </p:spPr>
        <p:txBody>
          <a:bodyPr wrap="square" rtlCol="0">
            <a:spAutoFit/>
          </a:bodyPr>
          <a:lstStyle/>
          <a:p>
            <a:r>
              <a:rPr lang="en-US" altLang="zh-CN" sz="1200" b="1" dirty="0" err="1" smtClean="0">
                <a:latin typeface="微软雅黑" pitchFamily="34" charset="-122"/>
                <a:ea typeface="微软雅黑" pitchFamily="34" charset="-122"/>
              </a:rPr>
              <a:t>Feelauto</a:t>
            </a:r>
            <a:r>
              <a:rPr lang="zh-CN" altLang="en-US" sz="1200" b="1" dirty="0" smtClean="0">
                <a:latin typeface="微软雅黑" pitchFamily="34" charset="-122"/>
                <a:ea typeface="微软雅黑" pitchFamily="34" charset="-122"/>
              </a:rPr>
              <a:t>团队在北京拍摄的进口现代媒体试驾活动，从北京现代大厦到密云云湖度假村的全程拍摄。</a:t>
            </a:r>
          </a:p>
        </p:txBody>
      </p:sp>
      <p:sp>
        <p:nvSpPr>
          <p:cNvPr id="31" name="TextBox 30"/>
          <p:cNvSpPr txBox="1"/>
          <p:nvPr/>
        </p:nvSpPr>
        <p:spPr>
          <a:xfrm>
            <a:off x="3143240" y="4191664"/>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7"/>
              </a:rPr>
              <a:t>http://www.feelauto.net/mv/look_mv.asp?id=52</a:t>
            </a:r>
            <a:endParaRPr lang="en-US" altLang="zh-CN" sz="1400" dirty="0" smtClean="0"/>
          </a:p>
        </p:txBody>
      </p:sp>
      <p:sp>
        <p:nvSpPr>
          <p:cNvPr id="32" name="TextBox 31"/>
          <p:cNvSpPr txBox="1"/>
          <p:nvPr/>
        </p:nvSpPr>
        <p:spPr>
          <a:xfrm>
            <a:off x="142844" y="2928934"/>
            <a:ext cx="2857520" cy="646331"/>
          </a:xfrm>
          <a:prstGeom prst="rect">
            <a:avLst/>
          </a:prstGeom>
          <a:solidFill>
            <a:srgbClr val="92D050"/>
          </a:solidFill>
        </p:spPr>
        <p:txBody>
          <a:bodyPr wrap="square" rtlCol="0">
            <a:spAutoFit/>
          </a:bodyPr>
          <a:lstStyle/>
          <a:p>
            <a:r>
              <a:rPr lang="zh-CN" altLang="en-US" b="1" dirty="0" smtClean="0">
                <a:latin typeface="微软雅黑" pitchFamily="34" charset="-122"/>
                <a:ea typeface="微软雅黑" pitchFamily="34" charset="-122"/>
              </a:rPr>
              <a:t>正大集团活动航拍</a:t>
            </a: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2013</a:t>
            </a:r>
            <a:r>
              <a:rPr lang="zh-CN" altLang="en-US" b="1" dirty="0" smtClean="0">
                <a:latin typeface="微软雅黑" pitchFamily="34" charset="-122"/>
                <a:ea typeface="微软雅黑" pitchFamily="34" charset="-122"/>
              </a:rPr>
              <a:t>冠军鸭勇闯黄浦江</a:t>
            </a:r>
          </a:p>
        </p:txBody>
      </p:sp>
      <p:sp>
        <p:nvSpPr>
          <p:cNvPr id="33" name="TextBox 32"/>
          <p:cNvSpPr txBox="1"/>
          <p:nvPr/>
        </p:nvSpPr>
        <p:spPr>
          <a:xfrm>
            <a:off x="142844" y="3571876"/>
            <a:ext cx="2857520" cy="646331"/>
          </a:xfrm>
          <a:prstGeom prst="rect">
            <a:avLst/>
          </a:prstGeom>
          <a:solidFill>
            <a:schemeClr val="accent5">
              <a:lumMod val="40000"/>
              <a:lumOff val="60000"/>
            </a:schemeClr>
          </a:solidFill>
        </p:spPr>
        <p:txBody>
          <a:bodyPr wrap="square" rtlCol="0">
            <a:spAutoFit/>
          </a:bodyPr>
          <a:lstStyle/>
          <a:p>
            <a:r>
              <a:rPr lang="zh-CN" altLang="en-US" sz="1200" b="1" dirty="0" smtClean="0">
                <a:latin typeface="微软雅黑" pitchFamily="34" charset="-122"/>
                <a:ea typeface="微软雅黑" pitchFamily="34" charset="-122"/>
              </a:rPr>
              <a:t>这次在</a:t>
            </a:r>
            <a:r>
              <a:rPr lang="en-US" altLang="zh-CN" sz="1200" b="1" dirty="0" smtClean="0">
                <a:latin typeface="微软雅黑" pitchFamily="34" charset="-122"/>
                <a:ea typeface="微软雅黑" pitchFamily="34" charset="-122"/>
              </a:rPr>
              <a:t>4</a:t>
            </a:r>
            <a:r>
              <a:rPr lang="zh-CN" altLang="en-US" sz="1200" b="1" dirty="0" smtClean="0">
                <a:latin typeface="微软雅黑" pitchFamily="34" charset="-122"/>
                <a:ea typeface="微软雅黑" pitchFamily="34" charset="-122"/>
              </a:rPr>
              <a:t>级风中飞行稳定的完成了江面的航拍，完整记录了小黄鸭的漂流比赛。远距离的运输、转场，流控的考验！</a:t>
            </a:r>
          </a:p>
        </p:txBody>
      </p:sp>
      <p:sp>
        <p:nvSpPr>
          <p:cNvPr id="34" name="TextBox 33"/>
          <p:cNvSpPr txBox="1"/>
          <p:nvPr/>
        </p:nvSpPr>
        <p:spPr>
          <a:xfrm>
            <a:off x="142844" y="4214818"/>
            <a:ext cx="2857520" cy="523220"/>
          </a:xfrm>
          <a:prstGeom prst="rect">
            <a:avLst/>
          </a:prstGeom>
          <a:solidFill>
            <a:schemeClr val="accent1">
              <a:lumMod val="60000"/>
              <a:lumOff val="40000"/>
            </a:schemeClr>
          </a:solidFill>
        </p:spPr>
        <p:txBody>
          <a:bodyPr wrap="square" rtlCol="0">
            <a:spAutoFit/>
          </a:bodyPr>
          <a:lstStyle/>
          <a:p>
            <a:r>
              <a:rPr lang="en-US" altLang="zh-CN" sz="1400" dirty="0" smtClean="0">
                <a:hlinkClick r:id="rId9"/>
              </a:rPr>
              <a:t>http://www.feelauto.net/mv/look_mv.asp?id=47</a:t>
            </a:r>
            <a:endParaRPr lang="en-US" altLang="zh-CN" sz="1400" dirty="0" smtClean="0"/>
          </a:p>
        </p:txBody>
      </p:sp>
      <p:sp>
        <p:nvSpPr>
          <p:cNvPr id="36" name="TextBox 35"/>
          <p:cNvSpPr txBox="1"/>
          <p:nvPr/>
        </p:nvSpPr>
        <p:spPr>
          <a:xfrm>
            <a:off x="6286512" y="4889384"/>
            <a:ext cx="2500330" cy="1754326"/>
          </a:xfrm>
          <a:prstGeom prst="rect">
            <a:avLst/>
          </a:prstGeom>
          <a:solidFill>
            <a:schemeClr val="accent5">
              <a:lumMod val="20000"/>
              <a:lumOff val="80000"/>
            </a:schemeClr>
          </a:solidFill>
          <a:ln>
            <a:solidFill>
              <a:srgbClr val="0070C0"/>
            </a:solidFill>
          </a:ln>
          <a:effectLst>
            <a:outerShdw blurRad="190500" sx="86000" sy="86000" algn="ctr" rotWithShape="0">
              <a:srgbClr val="00B050">
                <a:alpha val="21000"/>
              </a:srgbClr>
            </a:outerShdw>
          </a:effectLst>
        </p:spPr>
        <p:txBody>
          <a:bodyPr wrap="square" rtlCol="0">
            <a:spAutoFit/>
            <a:scene3d>
              <a:camera prst="orthographicFront"/>
              <a:lightRig rig="sunset" dir="t"/>
            </a:scene3d>
            <a:sp3d prstMaterial="metal"/>
          </a:bodyPr>
          <a:lstStyle/>
          <a:p>
            <a:r>
              <a:rPr lang="zh-CN" altLang="en-US" b="1" dirty="0" smtClean="0">
                <a:solidFill>
                  <a:srgbClr val="00B050"/>
                </a:solidFill>
                <a:latin typeface="微软雅黑" pitchFamily="34" charset="-122"/>
                <a:ea typeface="微软雅黑" pitchFamily="34" charset="-122"/>
              </a:rPr>
              <a:t>温馨提示：</a:t>
            </a:r>
            <a:endParaRPr lang="en-US" altLang="zh-CN" b="1" dirty="0" smtClean="0">
              <a:solidFill>
                <a:srgbClr val="00B05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如果您的电脑已经连入互联网，您可以直接用鼠标点图片或下面的连接打开并欣赏高清视频及图片案例。</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1141</Words>
  <PresentationFormat>全屏显示(4:3)</PresentationFormat>
  <Paragraphs>106</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幻灯片 1</vt:lpstr>
      <vt:lpstr>关于 Feelauto</vt:lpstr>
      <vt:lpstr>Feelauto 驾控团队案例</vt:lpstr>
      <vt:lpstr>Feelauto 的原创汽车视频</vt:lpstr>
      <vt:lpstr>Feelauto 3D</vt:lpstr>
      <vt:lpstr>Feelauto 航拍装备</vt:lpstr>
      <vt:lpstr>Feelauto 工作花絮</vt:lpstr>
      <vt:lpstr>Feelauto 案例精选</vt:lpstr>
      <vt:lpstr>Feelauto 案例精选</vt:lpstr>
      <vt:lpstr>Feelauto 案例精选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cp:lastModifiedBy>
  <cp:revision>123</cp:revision>
  <dcterms:modified xsi:type="dcterms:W3CDTF">2015-03-20T19:07:35Z</dcterms:modified>
</cp:coreProperties>
</file>